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82" r:id="rId2"/>
    <p:sldMasterId id="2147483683" r:id="rId3"/>
  </p:sldMasterIdLst>
  <p:notesMasterIdLst>
    <p:notesMasterId r:id="rId40"/>
  </p:notesMasterIdLst>
  <p:sldIdLst>
    <p:sldId id="260" r:id="rId4"/>
    <p:sldId id="259" r:id="rId5"/>
    <p:sldId id="323" r:id="rId6"/>
    <p:sldId id="324" r:id="rId7"/>
    <p:sldId id="326" r:id="rId8"/>
    <p:sldId id="327" r:id="rId9"/>
    <p:sldId id="328" r:id="rId10"/>
    <p:sldId id="334" r:id="rId11"/>
    <p:sldId id="333" r:id="rId12"/>
    <p:sldId id="332" r:id="rId13"/>
    <p:sldId id="331" r:id="rId14"/>
    <p:sldId id="330" r:id="rId15"/>
    <p:sldId id="329" r:id="rId16"/>
    <p:sldId id="338" r:id="rId17"/>
    <p:sldId id="335" r:id="rId18"/>
    <p:sldId id="363" r:id="rId19"/>
    <p:sldId id="343" r:id="rId20"/>
    <p:sldId id="336" r:id="rId21"/>
    <p:sldId id="342" r:id="rId22"/>
    <p:sldId id="341" r:id="rId23"/>
    <p:sldId id="340" r:id="rId24"/>
    <p:sldId id="339" r:id="rId25"/>
    <p:sldId id="344" r:id="rId26"/>
    <p:sldId id="346" r:id="rId27"/>
    <p:sldId id="364" r:id="rId28"/>
    <p:sldId id="345" r:id="rId29"/>
    <p:sldId id="348" r:id="rId30"/>
    <p:sldId id="353" r:id="rId31"/>
    <p:sldId id="352" r:id="rId32"/>
    <p:sldId id="351" r:id="rId33"/>
    <p:sldId id="350" r:id="rId34"/>
    <p:sldId id="349" r:id="rId35"/>
    <p:sldId id="357" r:id="rId36"/>
    <p:sldId id="355" r:id="rId37"/>
    <p:sldId id="358" r:id="rId38"/>
    <p:sldId id="322"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9359" autoAdjust="0"/>
  </p:normalViewPr>
  <p:slideViewPr>
    <p:cSldViewPr snapToGrid="0">
      <p:cViewPr varScale="1">
        <p:scale>
          <a:sx n="97" d="100"/>
          <a:sy n="97" d="100"/>
        </p:scale>
        <p:origin x="1056" y="96"/>
      </p:cViewPr>
      <p:guideLst/>
    </p:cSldViewPr>
  </p:slideViewPr>
  <p:notesTextViewPr>
    <p:cViewPr>
      <p:scale>
        <a:sx n="3" d="2"/>
        <a:sy n="3" d="2"/>
      </p:scale>
      <p:origin x="0" y="0"/>
    </p:cViewPr>
  </p:notesTextViewPr>
  <p:notesViewPr>
    <p:cSldViewPr snapToGrid="0">
      <p:cViewPr varScale="1">
        <p:scale>
          <a:sx n="86" d="100"/>
          <a:sy n="86" d="100"/>
        </p:scale>
        <p:origin x="3864"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heme" Target="theme/theme1.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99AA86-DE88-46EC-9B59-9F077C745F45}" type="datetimeFigureOut">
              <a:rPr lang="en-US" smtClean="0"/>
              <a:t>08/25/2025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5CB1D6-1628-43B1-98B7-79312696C38B}" type="slidenum">
              <a:rPr lang="en-US" smtClean="0"/>
              <a:t>‹#›</a:t>
            </a:fld>
            <a:endParaRPr lang="en-US"/>
          </a:p>
        </p:txBody>
      </p:sp>
    </p:spTree>
    <p:extLst>
      <p:ext uri="{BB962C8B-B14F-4D97-AF65-F5344CB8AC3E}">
        <p14:creationId xmlns:p14="http://schemas.microsoft.com/office/powerpoint/2010/main" val="4119691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The 3 BVA lanes are Direct Review, Evidence Submission and Hearing in front of a Judge.</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2</a:t>
            </a:fld>
            <a:endParaRPr lang="en-US"/>
          </a:p>
        </p:txBody>
      </p:sp>
    </p:spTree>
    <p:extLst>
      <p:ext uri="{BB962C8B-B14F-4D97-AF65-F5344CB8AC3E}">
        <p14:creationId xmlns:p14="http://schemas.microsoft.com/office/powerpoint/2010/main" val="40648842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11</a:t>
            </a:fld>
            <a:endParaRPr lang="en-US"/>
          </a:p>
        </p:txBody>
      </p:sp>
    </p:spTree>
    <p:extLst>
      <p:ext uri="{BB962C8B-B14F-4D97-AF65-F5344CB8AC3E}">
        <p14:creationId xmlns:p14="http://schemas.microsoft.com/office/powerpoint/2010/main" val="9377482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as long as it is done properly and with new evidence, there is no limit on how many times a condition may be put in for.  Also, as long as there is continuous pursuit within the timelines, the date of initial claim is preserved. </a:t>
            </a:r>
          </a:p>
        </p:txBody>
      </p:sp>
      <p:sp>
        <p:nvSpPr>
          <p:cNvPr id="4" name="Slide Number Placeholder 3"/>
          <p:cNvSpPr>
            <a:spLocks noGrp="1"/>
          </p:cNvSpPr>
          <p:nvPr>
            <p:ph type="sldNum" sz="quarter" idx="5"/>
          </p:nvPr>
        </p:nvSpPr>
        <p:spPr/>
        <p:txBody>
          <a:bodyPr/>
          <a:lstStyle/>
          <a:p>
            <a:fld id="{B75CB1D6-1628-43B1-98B7-79312696C38B}" type="slidenum">
              <a:rPr lang="en-US" smtClean="0"/>
              <a:t>12</a:t>
            </a:fld>
            <a:endParaRPr lang="en-US"/>
          </a:p>
        </p:txBody>
      </p:sp>
    </p:spTree>
    <p:extLst>
      <p:ext uri="{BB962C8B-B14F-4D97-AF65-F5344CB8AC3E}">
        <p14:creationId xmlns:p14="http://schemas.microsoft.com/office/powerpoint/2010/main" val="15254018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are doing an 0995 for a missed exam, you need to do a 4138 explaining why the veteran missed the exam and request a new one.  The veteran needs a valid reason for missing the exam. It can’t just be because he didn’t feel like going or didn’t like the examiner.  Those are issues that should have been dealt with as soon as it was scheduled. </a:t>
            </a:r>
          </a:p>
          <a:p>
            <a:r>
              <a:rPr lang="en-US" dirty="0"/>
              <a:t>CAVC: Court of Appeals for Veterans Claims. </a:t>
            </a:r>
          </a:p>
        </p:txBody>
      </p:sp>
      <p:sp>
        <p:nvSpPr>
          <p:cNvPr id="4" name="Slide Number Placeholder 3"/>
          <p:cNvSpPr>
            <a:spLocks noGrp="1"/>
          </p:cNvSpPr>
          <p:nvPr>
            <p:ph type="sldNum" sz="quarter" idx="5"/>
          </p:nvPr>
        </p:nvSpPr>
        <p:spPr/>
        <p:txBody>
          <a:bodyPr/>
          <a:lstStyle/>
          <a:p>
            <a:fld id="{B75CB1D6-1628-43B1-98B7-79312696C38B}" type="slidenum">
              <a:rPr lang="en-US" smtClean="0"/>
              <a:t>13</a:t>
            </a:fld>
            <a:endParaRPr lang="en-US"/>
          </a:p>
        </p:txBody>
      </p:sp>
    </p:spTree>
    <p:extLst>
      <p:ext uri="{BB962C8B-B14F-4D97-AF65-F5344CB8AC3E}">
        <p14:creationId xmlns:p14="http://schemas.microsoft.com/office/powerpoint/2010/main" val="40019935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Bullets one and four are New and Relevant.  Bullets two and three are not as the VA has conceded that he has the disease. </a:t>
            </a:r>
          </a:p>
        </p:txBody>
      </p:sp>
      <p:sp>
        <p:nvSpPr>
          <p:cNvPr id="4" name="Slide Number Placeholder 3"/>
          <p:cNvSpPr>
            <a:spLocks noGrp="1"/>
          </p:cNvSpPr>
          <p:nvPr>
            <p:ph type="sldNum" sz="quarter" idx="5"/>
          </p:nvPr>
        </p:nvSpPr>
        <p:spPr/>
        <p:txBody>
          <a:bodyPr/>
          <a:lstStyle/>
          <a:p>
            <a:fld id="{B75CB1D6-1628-43B1-98B7-79312696C38B}" type="slidenum">
              <a:rPr lang="en-US" smtClean="0"/>
              <a:t>15</a:t>
            </a:fld>
            <a:endParaRPr lang="en-US"/>
          </a:p>
        </p:txBody>
      </p:sp>
    </p:spTree>
    <p:extLst>
      <p:ext uri="{BB962C8B-B14F-4D97-AF65-F5344CB8AC3E}">
        <p14:creationId xmlns:p14="http://schemas.microsoft.com/office/powerpoint/2010/main" val="30661514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Go to H: drive and show the research article and go through who its from, who wrote it, lay out and research done at end. </a:t>
            </a:r>
          </a:p>
          <a:p>
            <a:r>
              <a:rPr lang="en-US" dirty="0"/>
              <a:t>2. Go to H: drive and show the BVA case decision then show the Court of Appeals decision. </a:t>
            </a:r>
          </a:p>
        </p:txBody>
      </p:sp>
      <p:sp>
        <p:nvSpPr>
          <p:cNvPr id="4" name="Slide Number Placeholder 3"/>
          <p:cNvSpPr>
            <a:spLocks noGrp="1"/>
          </p:cNvSpPr>
          <p:nvPr>
            <p:ph type="sldNum" sz="quarter" idx="5"/>
          </p:nvPr>
        </p:nvSpPr>
        <p:spPr/>
        <p:txBody>
          <a:bodyPr/>
          <a:lstStyle/>
          <a:p>
            <a:fld id="{B75CB1D6-1628-43B1-98B7-79312696C38B}" type="slidenum">
              <a:rPr lang="en-US" smtClean="0"/>
              <a:t>16</a:t>
            </a:fld>
            <a:endParaRPr lang="en-US"/>
          </a:p>
        </p:txBody>
      </p:sp>
    </p:spTree>
    <p:extLst>
      <p:ext uri="{BB962C8B-B14F-4D97-AF65-F5344CB8AC3E}">
        <p14:creationId xmlns:p14="http://schemas.microsoft.com/office/powerpoint/2010/main" val="12064462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get a decision on a supplemental claim, you have the choice to file another supplemental claim with new and relevant evidence, request a higher level review or appeal to the BVA.</a:t>
            </a:r>
          </a:p>
        </p:txBody>
      </p:sp>
      <p:sp>
        <p:nvSpPr>
          <p:cNvPr id="4" name="Slide Number Placeholder 3"/>
          <p:cNvSpPr>
            <a:spLocks noGrp="1"/>
          </p:cNvSpPr>
          <p:nvPr>
            <p:ph type="sldNum" sz="quarter" idx="5"/>
          </p:nvPr>
        </p:nvSpPr>
        <p:spPr/>
        <p:txBody>
          <a:bodyPr/>
          <a:lstStyle/>
          <a:p>
            <a:fld id="{B75CB1D6-1628-43B1-98B7-79312696C38B}" type="slidenum">
              <a:rPr lang="en-US" smtClean="0"/>
              <a:t>17</a:t>
            </a:fld>
            <a:endParaRPr lang="en-US"/>
          </a:p>
        </p:txBody>
      </p:sp>
    </p:spTree>
    <p:extLst>
      <p:ext uri="{BB962C8B-B14F-4D97-AF65-F5344CB8AC3E}">
        <p14:creationId xmlns:p14="http://schemas.microsoft.com/office/powerpoint/2010/main" val="42924167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informal conference is very informal and is a chance to tell a reviewer why you think the decision was wrong and you can point out evidence already in the file that you feel may not have been given proper weight. This can also be done by typing up a 4138 with an explanation and skipping the Informal Conference. </a:t>
            </a:r>
          </a:p>
        </p:txBody>
      </p:sp>
      <p:sp>
        <p:nvSpPr>
          <p:cNvPr id="4" name="Slide Number Placeholder 3"/>
          <p:cNvSpPr>
            <a:spLocks noGrp="1"/>
          </p:cNvSpPr>
          <p:nvPr>
            <p:ph type="sldNum" sz="quarter" idx="5"/>
          </p:nvPr>
        </p:nvSpPr>
        <p:spPr/>
        <p:txBody>
          <a:bodyPr/>
          <a:lstStyle/>
          <a:p>
            <a:fld id="{B75CB1D6-1628-43B1-98B7-79312696C38B}" type="slidenum">
              <a:rPr lang="en-US" smtClean="0"/>
              <a:t>18</a:t>
            </a:fld>
            <a:endParaRPr lang="en-US"/>
          </a:p>
        </p:txBody>
      </p:sp>
    </p:spTree>
    <p:extLst>
      <p:ext uri="{BB962C8B-B14F-4D97-AF65-F5344CB8AC3E}">
        <p14:creationId xmlns:p14="http://schemas.microsoft.com/office/powerpoint/2010/main" val="24476138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Gulf War presumptive. </a:t>
            </a:r>
          </a:p>
          <a:p>
            <a:pPr algn="l"/>
            <a:r>
              <a:rPr lang="en-US" b="0" i="0" dirty="0">
                <a:solidFill>
                  <a:srgbClr val="1B1B1B"/>
                </a:solidFill>
                <a:effectLst/>
                <a:latin typeface="Source Sans Pro Web"/>
              </a:rPr>
              <a:t>We consider these undiagnosed illnesses presumptive if you served in a recognized location, a health care provider diagnosed you while you were on active duty or at any time after separation, and you’ve been ill for at least </a:t>
            </a:r>
            <a:r>
              <a:rPr lang="en-US" b="1" i="0" dirty="0">
                <a:solidFill>
                  <a:srgbClr val="1B1B1B"/>
                </a:solidFill>
                <a:effectLst/>
                <a:latin typeface="Source Sans Pro Web"/>
              </a:rPr>
              <a:t>6 months</a:t>
            </a:r>
            <a:r>
              <a:rPr lang="en-US" b="0" i="0" dirty="0">
                <a:solidFill>
                  <a:srgbClr val="1B1B1B"/>
                </a:solidFill>
                <a:effectLst/>
                <a:latin typeface="Source Sans Pro Web"/>
              </a:rPr>
              <a:t>:</a:t>
            </a:r>
          </a:p>
          <a:p>
            <a:pPr algn="l">
              <a:buFont typeface="Arial" panose="020B0604020202020204" pitchFamily="34" charset="0"/>
              <a:buChar char="•"/>
            </a:pPr>
            <a:r>
              <a:rPr lang="en-US" b="0" i="0" dirty="0">
                <a:solidFill>
                  <a:srgbClr val="1B1B1B"/>
                </a:solidFill>
                <a:effectLst/>
                <a:latin typeface="Source Sans Pro Web"/>
              </a:rPr>
              <a:t>Chronic fatigue syndrome</a:t>
            </a:r>
          </a:p>
          <a:p>
            <a:pPr algn="l">
              <a:buFont typeface="Arial" panose="020B0604020202020204" pitchFamily="34" charset="0"/>
              <a:buChar char="•"/>
            </a:pPr>
            <a:r>
              <a:rPr lang="en-US" b="0" i="0" dirty="0">
                <a:solidFill>
                  <a:srgbClr val="1B1B1B"/>
                </a:solidFill>
                <a:effectLst/>
                <a:latin typeface="Source Sans Pro Web"/>
              </a:rPr>
              <a:t>Fibromyalgia</a:t>
            </a:r>
          </a:p>
          <a:p>
            <a:pPr algn="l">
              <a:buFont typeface="Arial" panose="020B0604020202020204" pitchFamily="34" charset="0"/>
              <a:buChar char="•"/>
            </a:pPr>
            <a:r>
              <a:rPr lang="en-US" b="0" i="0" dirty="0">
                <a:solidFill>
                  <a:srgbClr val="1B1B1B"/>
                </a:solidFill>
                <a:effectLst/>
                <a:latin typeface="Source Sans Pro Web"/>
              </a:rPr>
              <a:t>Functional gastrointestinal disorders</a:t>
            </a:r>
          </a:p>
          <a:p>
            <a:pPr algn="l">
              <a:buFont typeface="Arial" panose="020B0604020202020204" pitchFamily="34" charset="0"/>
              <a:buChar char="•"/>
            </a:pPr>
            <a:r>
              <a:rPr lang="en-US" b="0" i="0" dirty="0">
                <a:solidFill>
                  <a:srgbClr val="1B1B1B"/>
                </a:solidFill>
                <a:effectLst/>
                <a:latin typeface="Source Sans Pro Web"/>
              </a:rPr>
              <a:t>Medically unexplained chronic </a:t>
            </a:r>
            <a:r>
              <a:rPr lang="en-US" b="0" i="0" dirty="0" err="1">
                <a:solidFill>
                  <a:srgbClr val="1B1B1B"/>
                </a:solidFill>
                <a:effectLst/>
                <a:latin typeface="Source Sans Pro Web"/>
              </a:rPr>
              <a:t>multisymptom</a:t>
            </a:r>
            <a:r>
              <a:rPr lang="en-US" b="0" i="0" dirty="0">
                <a:solidFill>
                  <a:srgbClr val="1B1B1B"/>
                </a:solidFill>
                <a:effectLst/>
                <a:latin typeface="Source Sans Pro Web"/>
              </a:rPr>
              <a:t> illness</a:t>
            </a:r>
          </a:p>
          <a:p>
            <a:pPr algn="l">
              <a:buFont typeface="Arial" panose="020B0604020202020204" pitchFamily="34" charset="0"/>
              <a:buChar char="•"/>
            </a:pPr>
            <a:r>
              <a:rPr lang="en-US" b="0" i="0" dirty="0">
                <a:solidFill>
                  <a:srgbClr val="1B1B1B"/>
                </a:solidFill>
                <a:effectLst/>
                <a:latin typeface="Source Sans Pro Web"/>
              </a:rPr>
              <a:t>Other undiagnosed illnesses, such as cardiovascular signs and symptoms, muscle and joint pain, and headaches</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20</a:t>
            </a:fld>
            <a:endParaRPr lang="en-US"/>
          </a:p>
        </p:txBody>
      </p:sp>
    </p:spTree>
    <p:extLst>
      <p:ext uri="{BB962C8B-B14F-4D97-AF65-F5344CB8AC3E}">
        <p14:creationId xmlns:p14="http://schemas.microsoft.com/office/powerpoint/2010/main" val="10232944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a higher-level review decision, you only can go to routes with the denial.  You can do a supplemental claim or take it to the BVA.</a:t>
            </a:r>
          </a:p>
        </p:txBody>
      </p:sp>
      <p:sp>
        <p:nvSpPr>
          <p:cNvPr id="4" name="Slide Number Placeholder 3"/>
          <p:cNvSpPr>
            <a:spLocks noGrp="1"/>
          </p:cNvSpPr>
          <p:nvPr>
            <p:ph type="sldNum" sz="quarter" idx="5"/>
          </p:nvPr>
        </p:nvSpPr>
        <p:spPr/>
        <p:txBody>
          <a:bodyPr/>
          <a:lstStyle/>
          <a:p>
            <a:fld id="{B75CB1D6-1628-43B1-98B7-79312696C38B}" type="slidenum">
              <a:rPr lang="en-US" smtClean="0"/>
              <a:t>23</a:t>
            </a:fld>
            <a:endParaRPr lang="en-US"/>
          </a:p>
        </p:txBody>
      </p:sp>
    </p:spTree>
    <p:extLst>
      <p:ext uri="{BB962C8B-B14F-4D97-AF65-F5344CB8AC3E}">
        <p14:creationId xmlns:p14="http://schemas.microsoft.com/office/powerpoint/2010/main" val="28628366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Bullet 2: The evidence cannot be submitted with the 10-182. It must be submitted after you receive the letter saying that the Notice Of Disagreement has been received.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Bullet 3:  The new evidence can be submitted at the time of the hearing or up to 90 days after the hearing.  If you have no additional evidence, you can waive the 90-day window and request a quicker decision.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a veteran wants to submit evidence directly to the BVA and the evidence submitted would not result in an outright grant but would instead raise additional development, it should instead first be submitted as a supplemental claim to force VA to comply with DTA</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24</a:t>
            </a:fld>
            <a:endParaRPr lang="en-US"/>
          </a:p>
        </p:txBody>
      </p:sp>
    </p:spTree>
    <p:extLst>
      <p:ext uri="{BB962C8B-B14F-4D97-AF65-F5344CB8AC3E}">
        <p14:creationId xmlns:p14="http://schemas.microsoft.com/office/powerpoint/2010/main" val="9651936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This list is NOT</a:t>
            </a:r>
            <a:r>
              <a:rPr lang="en-US" altLang="en-US" baseline="0" dirty="0"/>
              <a:t> all inclusive! </a:t>
            </a:r>
            <a:r>
              <a:rPr lang="en-US" altLang="en-US" dirty="0"/>
              <a:t>Other….education, home loans, special clothing allowance, etc.</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Be careful with some appeals. For example, if you appeal an effective date, that opens the whole claim up for review. Do you want to risk a 100% P&amp;T just to gain a couple months of retro?</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3</a:t>
            </a:fld>
            <a:endParaRPr lang="en-US"/>
          </a:p>
        </p:txBody>
      </p:sp>
    </p:spTree>
    <p:extLst>
      <p:ext uri="{BB962C8B-B14F-4D97-AF65-F5344CB8AC3E}">
        <p14:creationId xmlns:p14="http://schemas.microsoft.com/office/powerpoint/2010/main" val="37572818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the current guidance from the BVA, when selecting a hearing, always select under block 10C: Virtual Tele hearing.</a:t>
            </a:r>
          </a:p>
        </p:txBody>
      </p:sp>
      <p:sp>
        <p:nvSpPr>
          <p:cNvPr id="4" name="Slide Number Placeholder 3"/>
          <p:cNvSpPr>
            <a:spLocks noGrp="1"/>
          </p:cNvSpPr>
          <p:nvPr>
            <p:ph type="sldNum" sz="quarter" idx="5"/>
          </p:nvPr>
        </p:nvSpPr>
        <p:spPr/>
        <p:txBody>
          <a:bodyPr/>
          <a:lstStyle/>
          <a:p>
            <a:fld id="{B75CB1D6-1628-43B1-98B7-79312696C38B}" type="slidenum">
              <a:rPr lang="en-US" smtClean="0"/>
              <a:t>25</a:t>
            </a:fld>
            <a:endParaRPr lang="en-US"/>
          </a:p>
        </p:txBody>
      </p:sp>
    </p:spTree>
    <p:extLst>
      <p:ext uri="{BB962C8B-B14F-4D97-AF65-F5344CB8AC3E}">
        <p14:creationId xmlns:p14="http://schemas.microsoft.com/office/powerpoint/2010/main" val="37392775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Appeal closes out or goes past the one-year mark, the only way to re-open the claim is with an 0995 and new and relevant evidence. </a:t>
            </a:r>
          </a:p>
        </p:txBody>
      </p:sp>
      <p:sp>
        <p:nvSpPr>
          <p:cNvPr id="4" name="Slide Number Placeholder 3"/>
          <p:cNvSpPr>
            <a:spLocks noGrp="1"/>
          </p:cNvSpPr>
          <p:nvPr>
            <p:ph type="sldNum" sz="quarter" idx="5"/>
          </p:nvPr>
        </p:nvSpPr>
        <p:spPr/>
        <p:txBody>
          <a:bodyPr/>
          <a:lstStyle/>
          <a:p>
            <a:fld id="{B75CB1D6-1628-43B1-98B7-79312696C38B}" type="slidenum">
              <a:rPr lang="en-US" smtClean="0"/>
              <a:t>27</a:t>
            </a:fld>
            <a:endParaRPr lang="en-US"/>
          </a:p>
        </p:txBody>
      </p:sp>
    </p:spTree>
    <p:extLst>
      <p:ext uri="{BB962C8B-B14F-4D97-AF65-F5344CB8AC3E}">
        <p14:creationId xmlns:p14="http://schemas.microsoft.com/office/powerpoint/2010/main" val="1921059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Bullet 2: You can request an advancement on the docket due to age, health, homelessness or special circumstance.  If your case is advanced on the docket and it is Remanded back to the Regional Office, the advancement does not follow it. You would have to send a request to the RO to have the case expedited. </a:t>
            </a:r>
          </a:p>
        </p:txBody>
      </p:sp>
      <p:sp>
        <p:nvSpPr>
          <p:cNvPr id="4" name="Slide Number Placeholder 3"/>
          <p:cNvSpPr>
            <a:spLocks noGrp="1"/>
          </p:cNvSpPr>
          <p:nvPr>
            <p:ph type="sldNum" sz="quarter" idx="5"/>
          </p:nvPr>
        </p:nvSpPr>
        <p:spPr/>
        <p:txBody>
          <a:bodyPr/>
          <a:lstStyle/>
          <a:p>
            <a:fld id="{B75CB1D6-1628-43B1-98B7-79312696C38B}" type="slidenum">
              <a:rPr lang="en-US" smtClean="0"/>
              <a:t>28</a:t>
            </a:fld>
            <a:endParaRPr lang="en-US"/>
          </a:p>
        </p:txBody>
      </p:sp>
    </p:spTree>
    <p:extLst>
      <p:ext uri="{BB962C8B-B14F-4D97-AF65-F5344CB8AC3E}">
        <p14:creationId xmlns:p14="http://schemas.microsoft.com/office/powerpoint/2010/main" val="28086857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20-10207 must be sent to the VA not the BVA.</a:t>
            </a:r>
          </a:p>
        </p:txBody>
      </p:sp>
      <p:sp>
        <p:nvSpPr>
          <p:cNvPr id="4" name="Slide Number Placeholder 3"/>
          <p:cNvSpPr>
            <a:spLocks noGrp="1"/>
          </p:cNvSpPr>
          <p:nvPr>
            <p:ph type="sldNum" sz="quarter" idx="5"/>
          </p:nvPr>
        </p:nvSpPr>
        <p:spPr/>
        <p:txBody>
          <a:bodyPr/>
          <a:lstStyle/>
          <a:p>
            <a:fld id="{B75CB1D6-1628-43B1-98B7-79312696C38B}" type="slidenum">
              <a:rPr lang="en-US" smtClean="0"/>
              <a:t>29</a:t>
            </a:fld>
            <a:endParaRPr lang="en-US"/>
          </a:p>
        </p:txBody>
      </p:sp>
    </p:spTree>
    <p:extLst>
      <p:ext uri="{BB962C8B-B14F-4D97-AF65-F5344CB8AC3E}">
        <p14:creationId xmlns:p14="http://schemas.microsoft.com/office/powerpoint/2010/main" val="28805119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a:t>
            </a:r>
            <a:r>
              <a:rPr lang="en-US" baseline="0" dirty="0"/>
              <a:t>emands will not automatically return to the BVA if denied. A rating decision will be issued, and any issues denied that claimant disagrees with, can select any of 3 options.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Will </a:t>
            </a:r>
            <a:r>
              <a:rPr lang="en-US" i="1" baseline="0" dirty="0"/>
              <a:t>not </a:t>
            </a:r>
            <a:r>
              <a:rPr lang="en-US" i="0" baseline="0" dirty="0"/>
              <a:t>retain original docket number.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baseline="0" dirty="0"/>
              <a:t>REMEMBER: If the veteran wants to take the case to the CAVC, they only have 120 days from Notice to file the claim.  Also, we cannot represent them at the CAVC. They will need to get their own lawyer or use one of the two firms used by the American Legion and VFW. </a:t>
            </a:r>
            <a:endParaRPr lang="en-US" dirty="0"/>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31</a:t>
            </a:fld>
            <a:endParaRPr lang="en-US"/>
          </a:p>
        </p:txBody>
      </p:sp>
    </p:spTree>
    <p:extLst>
      <p:ext uri="{BB962C8B-B14F-4D97-AF65-F5344CB8AC3E}">
        <p14:creationId xmlns:p14="http://schemas.microsoft.com/office/powerpoint/2010/main" val="298552431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only people allowed to talk during a BVA hearing is the Veteran and the Veterans Representative. The only exception is if the veteran has an interpreter.  If the veteran has a spouse with them, on occasion, the Judge will ask if they have anything to say. The Judge can do that. </a:t>
            </a:r>
          </a:p>
          <a:p>
            <a:endParaRPr lang="en-US" dirty="0"/>
          </a:p>
          <a:p>
            <a:r>
              <a:rPr lang="en-US" dirty="0"/>
              <a:t>We need to keep the discussion to the topic of the appeal. </a:t>
            </a:r>
          </a:p>
        </p:txBody>
      </p:sp>
      <p:sp>
        <p:nvSpPr>
          <p:cNvPr id="4" name="Slide Number Placeholder 3"/>
          <p:cNvSpPr>
            <a:spLocks noGrp="1"/>
          </p:cNvSpPr>
          <p:nvPr>
            <p:ph type="sldNum" sz="quarter" idx="5"/>
          </p:nvPr>
        </p:nvSpPr>
        <p:spPr/>
        <p:txBody>
          <a:bodyPr/>
          <a:lstStyle/>
          <a:p>
            <a:fld id="{B75CB1D6-1628-43B1-98B7-79312696C38B}" type="slidenum">
              <a:rPr lang="en-US" smtClean="0"/>
              <a:t>33</a:t>
            </a:fld>
            <a:endParaRPr lang="en-US"/>
          </a:p>
        </p:txBody>
      </p:sp>
    </p:spTree>
    <p:extLst>
      <p:ext uri="{BB962C8B-B14F-4D97-AF65-F5344CB8AC3E}">
        <p14:creationId xmlns:p14="http://schemas.microsoft.com/office/powerpoint/2010/main" val="28241805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ASK STUDENTS – when can these actions be appealed?  (Answer: Once the proposal becomes final.)  You can respond to a proposed action. If you do, you need more than just I disagree.  Need evidence to back up why you disagree. This would be typed up in a 4138 which can be submitted with evidence.  This is time sensitive. </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4</a:t>
            </a:fld>
            <a:endParaRPr lang="en-US"/>
          </a:p>
        </p:txBody>
      </p:sp>
    </p:spTree>
    <p:extLst>
      <p:ext uri="{BB962C8B-B14F-4D97-AF65-F5344CB8AC3E}">
        <p14:creationId xmlns:p14="http://schemas.microsoft.com/office/powerpoint/2010/main" val="24672469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 not wait until the last minute to send an appeal. If needs immediate attention, make sure you are marking it as such when submitting the pack and contact someone in the office.  The office closes at 1630, so please keep that in mind when sending time sensitive packs. </a:t>
            </a:r>
          </a:p>
        </p:txBody>
      </p:sp>
      <p:sp>
        <p:nvSpPr>
          <p:cNvPr id="4" name="Slide Number Placeholder 3"/>
          <p:cNvSpPr>
            <a:spLocks noGrp="1"/>
          </p:cNvSpPr>
          <p:nvPr>
            <p:ph type="sldNum" sz="quarter" idx="5"/>
          </p:nvPr>
        </p:nvSpPr>
        <p:spPr/>
        <p:txBody>
          <a:bodyPr/>
          <a:lstStyle/>
          <a:p>
            <a:fld id="{B75CB1D6-1628-43B1-98B7-79312696C38B}" type="slidenum">
              <a:rPr lang="en-US" smtClean="0"/>
              <a:t>5</a:t>
            </a:fld>
            <a:endParaRPr lang="en-US"/>
          </a:p>
        </p:txBody>
      </p:sp>
    </p:spTree>
    <p:extLst>
      <p:ext uri="{BB962C8B-B14F-4D97-AF65-F5344CB8AC3E}">
        <p14:creationId xmlns:p14="http://schemas.microsoft.com/office/powerpoint/2010/main" val="2030707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SSOC: Supplemental Statement of Case</a:t>
            </a:r>
          </a:p>
          <a:p>
            <a:r>
              <a:rPr lang="en-US" dirty="0"/>
              <a:t>Just to clarify: If the Remand is a legacy case, the remand is sent back to the board with the SSOC and the board decides. If the case is AMA, then the RO renders a decision and sends it out in a Notification Letter. </a:t>
            </a:r>
          </a:p>
          <a:p>
            <a:r>
              <a:rPr lang="en-US" dirty="0"/>
              <a:t>AMO: Account Management Office</a:t>
            </a:r>
          </a:p>
        </p:txBody>
      </p:sp>
      <p:sp>
        <p:nvSpPr>
          <p:cNvPr id="4" name="Slide Number Placeholder 3"/>
          <p:cNvSpPr>
            <a:spLocks noGrp="1"/>
          </p:cNvSpPr>
          <p:nvPr>
            <p:ph type="sldNum" sz="quarter" idx="5"/>
          </p:nvPr>
        </p:nvSpPr>
        <p:spPr/>
        <p:txBody>
          <a:bodyPr/>
          <a:lstStyle/>
          <a:p>
            <a:fld id="{B75CB1D6-1628-43B1-98B7-79312696C38B}" type="slidenum">
              <a:rPr lang="en-US" smtClean="0"/>
              <a:t>6</a:t>
            </a:fld>
            <a:endParaRPr lang="en-US"/>
          </a:p>
        </p:txBody>
      </p:sp>
    </p:spTree>
    <p:extLst>
      <p:ext uri="{BB962C8B-B14F-4D97-AF65-F5344CB8AC3E}">
        <p14:creationId xmlns:p14="http://schemas.microsoft.com/office/powerpoint/2010/main" val="39920132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two firms are contracted with the American Legion and the VFW. </a:t>
            </a:r>
          </a:p>
        </p:txBody>
      </p:sp>
      <p:sp>
        <p:nvSpPr>
          <p:cNvPr id="4" name="Slide Number Placeholder 3"/>
          <p:cNvSpPr>
            <a:spLocks noGrp="1"/>
          </p:cNvSpPr>
          <p:nvPr>
            <p:ph type="sldNum" sz="quarter" idx="5"/>
          </p:nvPr>
        </p:nvSpPr>
        <p:spPr/>
        <p:txBody>
          <a:bodyPr/>
          <a:lstStyle/>
          <a:p>
            <a:fld id="{B75CB1D6-1628-43B1-98B7-79312696C38B}" type="slidenum">
              <a:rPr lang="en-US" smtClean="0"/>
              <a:t>7</a:t>
            </a:fld>
            <a:endParaRPr lang="en-US"/>
          </a:p>
        </p:txBody>
      </p:sp>
    </p:spTree>
    <p:extLst>
      <p:ext uri="{BB962C8B-B14F-4D97-AF65-F5344CB8AC3E}">
        <p14:creationId xmlns:p14="http://schemas.microsoft.com/office/powerpoint/2010/main" val="4651433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8</a:t>
            </a:fld>
            <a:endParaRPr lang="en-US"/>
          </a:p>
        </p:txBody>
      </p:sp>
    </p:spTree>
    <p:extLst>
      <p:ext uri="{BB962C8B-B14F-4D97-AF65-F5344CB8AC3E}">
        <p14:creationId xmlns:p14="http://schemas.microsoft.com/office/powerpoint/2010/main" val="36220322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Higher level review and appeal to the BVA must be completed within a year of notification letter.  A supplemental can be done anytime you have new and relevant evidence but if filed within the year will preserve the effective date. </a:t>
            </a:r>
          </a:p>
        </p:txBody>
      </p:sp>
      <p:sp>
        <p:nvSpPr>
          <p:cNvPr id="4" name="Slide Number Placeholder 3"/>
          <p:cNvSpPr>
            <a:spLocks noGrp="1"/>
          </p:cNvSpPr>
          <p:nvPr>
            <p:ph type="sldNum" sz="quarter" idx="5"/>
          </p:nvPr>
        </p:nvSpPr>
        <p:spPr/>
        <p:txBody>
          <a:bodyPr/>
          <a:lstStyle/>
          <a:p>
            <a:fld id="{B75CB1D6-1628-43B1-98B7-79312696C38B}" type="slidenum">
              <a:rPr lang="en-US" smtClean="0"/>
              <a:t>9</a:t>
            </a:fld>
            <a:endParaRPr lang="en-US"/>
          </a:p>
        </p:txBody>
      </p:sp>
    </p:spTree>
    <p:extLst>
      <p:ext uri="{BB962C8B-B14F-4D97-AF65-F5344CB8AC3E}">
        <p14:creationId xmlns:p14="http://schemas.microsoft.com/office/powerpoint/2010/main" val="13773355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Bullet 1: If you want any evidence considered after a decision, it will have to be submitted with an 0995 to reopen the case. </a:t>
            </a:r>
          </a:p>
          <a:p>
            <a:r>
              <a:rPr lang="en-US" dirty="0"/>
              <a:t>Bullet 2: Once the claim goes to Ready For Decision in the system, any evidence submitted after may not be considered. </a:t>
            </a:r>
          </a:p>
        </p:txBody>
      </p:sp>
      <p:sp>
        <p:nvSpPr>
          <p:cNvPr id="4" name="Slide Number Placeholder 3"/>
          <p:cNvSpPr>
            <a:spLocks noGrp="1"/>
          </p:cNvSpPr>
          <p:nvPr>
            <p:ph type="sldNum" sz="quarter" idx="5"/>
          </p:nvPr>
        </p:nvSpPr>
        <p:spPr/>
        <p:txBody>
          <a:bodyPr/>
          <a:lstStyle/>
          <a:p>
            <a:fld id="{B75CB1D6-1628-43B1-98B7-79312696C38B}" type="slidenum">
              <a:rPr lang="en-US" smtClean="0"/>
              <a:t>10</a:t>
            </a:fld>
            <a:endParaRPr lang="en-US"/>
          </a:p>
        </p:txBody>
      </p:sp>
    </p:spTree>
    <p:extLst>
      <p:ext uri="{BB962C8B-B14F-4D97-AF65-F5344CB8AC3E}">
        <p14:creationId xmlns:p14="http://schemas.microsoft.com/office/powerpoint/2010/main" val="15143817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Blank">
    <p:bg>
      <p:bgPr>
        <a:gradFill flip="none" rotWithShape="1">
          <a:gsLst>
            <a:gs pos="43000">
              <a:schemeClr val="accent1">
                <a:lumMod val="5000"/>
                <a:lumOff val="95000"/>
              </a:schemeClr>
            </a:gs>
            <a:gs pos="100000">
              <a:srgbClr val="002060"/>
            </a:gs>
          </a:gsLst>
          <a:lin ang="2700000" scaled="1"/>
          <a:tileRect/>
        </a:gra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0E9F67-C351-00A1-B2E4-98E1AD7EA83A}"/>
              </a:ext>
            </a:extLst>
          </p:cNvPr>
          <p:cNvSpPr>
            <a:spLocks noGrp="1"/>
          </p:cNvSpPr>
          <p:nvPr>
            <p:ph type="dt" sz="half" idx="10"/>
          </p:nvPr>
        </p:nvSpPr>
        <p:spPr>
          <a:xfrm>
            <a:off x="9321018" y="6271943"/>
            <a:ext cx="2743200" cy="365125"/>
          </a:xfrm>
        </p:spPr>
        <p:txBody>
          <a:bodyPr/>
          <a:lstStyle>
            <a:lvl1pPr>
              <a:defRPr>
                <a:solidFill>
                  <a:srgbClr val="FF0000"/>
                </a:solidFill>
              </a:defRPr>
            </a:lvl1pPr>
          </a:lstStyle>
          <a:p>
            <a:fld id="{E4B1FB5A-83C6-4B96-B68E-504CF15D3A07}" type="datetimeFigureOut">
              <a:rPr lang="en-US" smtClean="0"/>
              <a:pPr/>
              <a:t>08/25/2025</a:t>
            </a:fld>
            <a:endParaRPr lang="en-US" dirty="0"/>
          </a:p>
        </p:txBody>
      </p:sp>
      <p:pic>
        <p:nvPicPr>
          <p:cNvPr id="6" name="Picture 5" descr="A poster with a group of soldiers&#10;&#10;Description automatically generated">
            <a:extLst>
              <a:ext uri="{FF2B5EF4-FFF2-40B4-BE49-F238E27FC236}">
                <a16:creationId xmlns:a16="http://schemas.microsoft.com/office/drawing/2014/main" id="{53A24C58-B707-1EF9-93EE-AE2BA9BB78E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6735" y="136525"/>
            <a:ext cx="3047748" cy="3754825"/>
          </a:xfrm>
          <a:prstGeom prst="rect">
            <a:avLst/>
          </a:prstGeom>
        </p:spPr>
      </p:pic>
      <p:sp>
        <p:nvSpPr>
          <p:cNvPr id="7" name="Title Placeholder 1">
            <a:extLst>
              <a:ext uri="{FF2B5EF4-FFF2-40B4-BE49-F238E27FC236}">
                <a16:creationId xmlns:a16="http://schemas.microsoft.com/office/drawing/2014/main" id="{CF5EE5AB-6937-AF27-AC6F-6D5793D0066A}"/>
              </a:ext>
            </a:extLst>
          </p:cNvPr>
          <p:cNvSpPr>
            <a:spLocks noGrp="1"/>
          </p:cNvSpPr>
          <p:nvPr>
            <p:ph type="title" hasCustomPrompt="1"/>
          </p:nvPr>
        </p:nvSpPr>
        <p:spPr>
          <a:xfrm>
            <a:off x="3891809" y="2419643"/>
            <a:ext cx="7555523" cy="1471707"/>
          </a:xfrm>
          <a:prstGeom prst="rect">
            <a:avLst/>
          </a:prstGeom>
          <a:noFill/>
        </p:spPr>
        <p:txBody>
          <a:bodyPr vert="horz" lIns="91440" tIns="45720" rIns="91440" bIns="45720" rtlCol="0" anchor="ctr">
            <a:normAutofit/>
          </a:bodyPr>
          <a:lstStyle>
            <a:lvl1pPr algn="ctr">
              <a:defRPr sz="6600">
                <a:solidFill>
                  <a:srgbClr val="FF0000"/>
                </a:solidFill>
              </a:defRPr>
            </a:lvl1pPr>
          </a:lstStyle>
          <a:p>
            <a:r>
              <a:rPr lang="en-US" dirty="0"/>
              <a:t>Master title </a:t>
            </a:r>
          </a:p>
        </p:txBody>
      </p:sp>
      <p:sp>
        <p:nvSpPr>
          <p:cNvPr id="8" name="Text Placeholder 7">
            <a:extLst>
              <a:ext uri="{FF2B5EF4-FFF2-40B4-BE49-F238E27FC236}">
                <a16:creationId xmlns:a16="http://schemas.microsoft.com/office/drawing/2014/main" id="{F353F715-BD48-C0BB-6508-FC9902AEC7DA}"/>
              </a:ext>
            </a:extLst>
          </p:cNvPr>
          <p:cNvSpPr>
            <a:spLocks noGrp="1"/>
          </p:cNvSpPr>
          <p:nvPr>
            <p:ph type="body" sz="quarter" idx="11" hasCustomPrompt="1"/>
          </p:nvPr>
        </p:nvSpPr>
        <p:spPr>
          <a:xfrm>
            <a:off x="3891809" y="3990887"/>
            <a:ext cx="7554913" cy="901700"/>
          </a:xfrm>
        </p:spPr>
        <p:txBody>
          <a:bodyPr/>
          <a:lstStyle>
            <a:lvl2pPr marL="457200" indent="0" algn="ctr">
              <a:buNone/>
              <a:defRPr>
                <a:solidFill>
                  <a:srgbClr val="C00000"/>
                </a:solidFill>
              </a:defRPr>
            </a:lvl2pPr>
          </a:lstStyle>
          <a:p>
            <a:pPr lvl="1"/>
            <a:r>
              <a:rPr lang="en-US" dirty="0"/>
              <a:t>By: Name</a:t>
            </a:r>
          </a:p>
          <a:p>
            <a:pPr lvl="4"/>
            <a:endParaRPr lang="en-US" dirty="0"/>
          </a:p>
        </p:txBody>
      </p:sp>
    </p:spTree>
    <p:extLst>
      <p:ext uri="{BB962C8B-B14F-4D97-AF65-F5344CB8AC3E}">
        <p14:creationId xmlns:p14="http://schemas.microsoft.com/office/powerpoint/2010/main" val="1725039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A9A3D-6617-CA25-F5EC-9DA599D6A016}"/>
              </a:ext>
            </a:extLst>
          </p:cNvPr>
          <p:cNvSpPr>
            <a:spLocks noGrp="1" noRot="1" noMove="1" noResize="1" noEditPoints="1" noAdjustHandles="1" noChangeArrowheads="1" noChangeShapeType="1"/>
          </p:cNvSpPr>
          <p:nvPr>
            <p:ph type="title"/>
          </p:nvPr>
        </p:nvSpPr>
        <p:spPr>
          <a:xfrm>
            <a:off x="1516380" y="365125"/>
            <a:ext cx="9837420" cy="1325563"/>
          </a:xfrm>
          <a:gradFill>
            <a:gsLst>
              <a:gs pos="0">
                <a:schemeClr val="accent1">
                  <a:lumMod val="5000"/>
                  <a:lumOff val="95000"/>
                </a:schemeClr>
              </a:gs>
              <a:gs pos="100000">
                <a:srgbClr val="002060"/>
              </a:gs>
            </a:gsLst>
            <a:lin ang="5400000" scaled="1"/>
          </a:gradFill>
        </p:spPr>
        <p:txBody>
          <a:bodyPr/>
          <a:lstStyle>
            <a:lvl1pPr algn="ctr">
              <a:defRPr>
                <a:solidFill>
                  <a:srgbClr val="C00000"/>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A689AD31-E6D5-4D98-91F3-D39ED8273C19}"/>
              </a:ext>
            </a:extLst>
          </p:cNvPr>
          <p:cNvSpPr>
            <a:spLocks noGrp="1" noRot="1" noMove="1" noResize="1" noEditPoints="1" noAdjustHandles="1" noChangeArrowheads="1" noChangeShapeType="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8559EE2-7994-F440-07BC-E49939FB7094}"/>
              </a:ext>
            </a:extLst>
          </p:cNvPr>
          <p:cNvSpPr>
            <a:spLocks noGrp="1" noRot="1" noMove="1" noResize="1" noEditPoints="1" noAdjustHandles="1" noChangeArrowheads="1" noChangeShapeType="1"/>
          </p:cNvSpPr>
          <p:nvPr>
            <p:ph type="dt" sz="half" idx="10"/>
          </p:nvPr>
        </p:nvSpPr>
        <p:spPr/>
        <p:txBody>
          <a:bodyPr/>
          <a:lstStyle/>
          <a:p>
            <a:fld id="{B5D3807F-B58D-4905-8CD3-AD62B645CA4A}" type="datetimeFigureOut">
              <a:rPr lang="en-US" smtClean="0"/>
              <a:t>08/25/2025</a:t>
            </a:fld>
            <a:endParaRPr lang="en-US"/>
          </a:p>
        </p:txBody>
      </p:sp>
      <p:sp>
        <p:nvSpPr>
          <p:cNvPr id="5" name="Footer Placeholder 4">
            <a:extLst>
              <a:ext uri="{FF2B5EF4-FFF2-40B4-BE49-F238E27FC236}">
                <a16:creationId xmlns:a16="http://schemas.microsoft.com/office/drawing/2014/main" id="{01C2D9D1-E978-5F4B-D044-19CB09BC1658}"/>
              </a:ext>
            </a:extLst>
          </p:cNvPr>
          <p:cNvSpPr>
            <a:spLocks noGrp="1" noRot="1" noMove="1" noResize="1" noEditPoints="1" noAdjustHandles="1" noChangeArrowheads="1" noChangeShapeType="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D68218-0561-3652-8594-2B2C81089CE7}"/>
              </a:ext>
            </a:extLst>
          </p:cNvPr>
          <p:cNvSpPr>
            <a:spLocks noGrp="1" noRot="1" noMove="1" noResize="1" noEditPoints="1" noAdjustHandles="1" noChangeArrowheads="1" noChangeShapeType="1"/>
          </p:cNvSpPr>
          <p:nvPr>
            <p:ph type="sldNum" sz="quarter" idx="12"/>
          </p:nvPr>
        </p:nvSpPr>
        <p:spPr/>
        <p:txBody>
          <a:bodyPr/>
          <a:lstStyle/>
          <a:p>
            <a:fld id="{72A85CBE-90C9-4F44-A84D-FE72CB9BFEB8}" type="slidenum">
              <a:rPr lang="en-US" smtClean="0"/>
              <a:t>‹#›</a:t>
            </a:fld>
            <a:endParaRPr lang="en-US"/>
          </a:p>
        </p:txBody>
      </p:sp>
      <p:pic>
        <p:nvPicPr>
          <p:cNvPr id="7" name="Picture 6" descr="A poster with a group of soldiers&#10;&#10;Description automatically generated">
            <a:extLst>
              <a:ext uri="{FF2B5EF4-FFF2-40B4-BE49-F238E27FC236}">
                <a16:creationId xmlns:a16="http://schemas.microsoft.com/office/drawing/2014/main" id="{E5477918-3B9E-787A-B1D4-13E9C6F7472F}"/>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160020" y="136525"/>
            <a:ext cx="1356360" cy="1659987"/>
          </a:xfrm>
          <a:prstGeom prst="rect">
            <a:avLst/>
          </a:prstGeom>
        </p:spPr>
      </p:pic>
    </p:spTree>
    <p:extLst>
      <p:ext uri="{BB962C8B-B14F-4D97-AF65-F5344CB8AC3E}">
        <p14:creationId xmlns:p14="http://schemas.microsoft.com/office/powerpoint/2010/main" val="302416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sz="1600"/>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815971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063383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630586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948099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212594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A005338-2566-4F4E-8E8C-682F6F0A88D8}" type="slidenum">
              <a:rPr lang="en-US" smtClean="0"/>
              <a:pPr>
                <a:defRPr/>
              </a:pPr>
              <a:t>‹#›</a:t>
            </a:fld>
            <a:endParaRPr lang="en-US" dirty="0"/>
          </a:p>
        </p:txBody>
      </p:sp>
    </p:spTree>
    <p:extLst>
      <p:ext uri="{BB962C8B-B14F-4D97-AF65-F5344CB8AC3E}">
        <p14:creationId xmlns:p14="http://schemas.microsoft.com/office/powerpoint/2010/main" val="2358776620"/>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5.xml"/><Relationship Id="rId7"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18DAD5-FEF3-0769-345E-B1DDE61BFEB8}"/>
              </a:ext>
            </a:extLst>
          </p:cNvPr>
          <p:cNvSpPr>
            <a:spLocks noGrp="1"/>
          </p:cNvSpPr>
          <p:nvPr>
            <p:ph type="title"/>
          </p:nvPr>
        </p:nvSpPr>
        <p:spPr>
          <a:xfrm>
            <a:off x="838200" y="365125"/>
            <a:ext cx="10515600" cy="1325563"/>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05DF04AE-78D5-97C8-C465-E902D2374B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78DFDE8-A712-810B-67E6-B08CDBC51D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5D3807F-B58D-4905-8CD3-AD62B645CA4A}" type="datetimeFigureOut">
              <a:rPr lang="en-US" smtClean="0"/>
              <a:t>08/25/2025</a:t>
            </a:fld>
            <a:endParaRPr lang="en-US"/>
          </a:p>
        </p:txBody>
      </p:sp>
      <p:sp>
        <p:nvSpPr>
          <p:cNvPr id="5" name="Footer Placeholder 4">
            <a:extLst>
              <a:ext uri="{FF2B5EF4-FFF2-40B4-BE49-F238E27FC236}">
                <a16:creationId xmlns:a16="http://schemas.microsoft.com/office/drawing/2014/main" id="{2A020039-C59A-BAFE-A66C-AF94CD87B8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7DFA74C-3F4C-EB2A-4052-6E48E1702E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A85CBE-90C9-4F44-A84D-FE72CB9BFEB8}" type="slidenum">
              <a:rPr lang="en-US" smtClean="0"/>
              <a:t>‹#›</a:t>
            </a:fld>
            <a:endParaRPr lang="en-US"/>
          </a:p>
        </p:txBody>
      </p:sp>
    </p:spTree>
    <p:extLst>
      <p:ext uri="{BB962C8B-B14F-4D97-AF65-F5344CB8AC3E}">
        <p14:creationId xmlns:p14="http://schemas.microsoft.com/office/powerpoint/2010/main" val="2971718077"/>
      </p:ext>
    </p:extLst>
  </p:cSld>
  <p:clrMap bg1="lt1" tx1="dk1" bg2="lt2" tx2="dk2" accent1="accent1" accent2="accent2" accent3="accent3" accent4="accent4" accent5="accent5" accent6="accent6" hlink="hlink" folHlink="folHlink"/>
  <p:sldLayoutIdLst>
    <p:sldLayoutId id="2147483681" r:id="rId1"/>
  </p:sldLayoutIdLst>
  <p:txStyles>
    <p:titleStyle>
      <a:lvl1pPr algn="ctr" defTabSz="914400" rtl="0" eaLnBrk="1" latinLnBrk="0" hangingPunct="1">
        <a:lnSpc>
          <a:spcPct val="90000"/>
        </a:lnSpc>
        <a:spcBef>
          <a:spcPct val="0"/>
        </a:spcBef>
        <a:buNone/>
        <a:defRPr sz="4400" kern="1200">
          <a:solidFill>
            <a:srgbClr val="CC000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4C44B37-7F29-E32E-5D3B-2C355C41A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55DA6DA-49D7-AAFF-E43D-775D0A4764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82577A-62D0-E769-AB02-112F7A3E13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8298AE8-0823-440D-A5A0-C6902C9E4CB4}" type="datetimeFigureOut">
              <a:rPr lang="en-US" smtClean="0"/>
              <a:t>08/25/2025</a:t>
            </a:fld>
            <a:endParaRPr lang="en-US"/>
          </a:p>
        </p:txBody>
      </p:sp>
      <p:sp>
        <p:nvSpPr>
          <p:cNvPr id="5" name="Footer Placeholder 4">
            <a:extLst>
              <a:ext uri="{FF2B5EF4-FFF2-40B4-BE49-F238E27FC236}">
                <a16:creationId xmlns:a16="http://schemas.microsoft.com/office/drawing/2014/main" id="{EA5F028B-AC3B-2614-D13C-4C3CF4B8BF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D58F3CB-E37F-255D-8423-693EFF9337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0036762-2231-4C0A-A060-C9D8792E180A}" type="slidenum">
              <a:rPr lang="en-US" smtClean="0"/>
              <a:t>‹#›</a:t>
            </a:fld>
            <a:endParaRPr lang="en-US"/>
          </a:p>
        </p:txBody>
      </p:sp>
    </p:spTree>
    <p:extLst>
      <p:ext uri="{BB962C8B-B14F-4D97-AF65-F5344CB8AC3E}">
        <p14:creationId xmlns:p14="http://schemas.microsoft.com/office/powerpoint/2010/main" val="2009069710"/>
      </p:ext>
    </p:extLst>
  </p:cSld>
  <p:clrMap bg1="lt1" tx1="dk1" bg2="lt2" tx2="dk2" accent1="accent1" accent2="accent2" accent3="accent3" accent4="accent4" accent5="accent5" accent6="accent6" hlink="hlink" folHlink="folHlink"/>
  <p:sldLayoutIdLst>
    <p:sldLayoutId id="214748366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030872975"/>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bva.va.gov/Appeals_Metrics.asp"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AB7BC-4434-58F1-679E-2BCE18D6A624}"/>
              </a:ext>
            </a:extLst>
          </p:cNvPr>
          <p:cNvSpPr>
            <a:spLocks noGrp="1"/>
          </p:cNvSpPr>
          <p:nvPr>
            <p:ph type="title"/>
          </p:nvPr>
        </p:nvSpPr>
        <p:spPr/>
        <p:txBody>
          <a:bodyPr>
            <a:normAutofit fontScale="90000"/>
          </a:bodyPr>
          <a:lstStyle/>
          <a:p>
            <a:r>
              <a:rPr lang="en-US" altLang="en-US" b="1" dirty="0">
                <a:solidFill>
                  <a:srgbClr val="C00000"/>
                </a:solidFill>
                <a:latin typeface="Arial" panose="020B0604020202020204" pitchFamily="34" charset="0"/>
                <a:ea typeface="Tahoma" panose="020B0604030504040204" pitchFamily="34" charset="0"/>
                <a:cs typeface="Arial" panose="020B0604020202020204" pitchFamily="34" charset="0"/>
              </a:rPr>
              <a:t>The Appeals Process &amp; Hearings</a:t>
            </a:r>
            <a:endParaRPr lang="en-US" dirty="0">
              <a:solidFill>
                <a:srgbClr val="C00000"/>
              </a:solidFill>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321D4077-89EA-A865-12B1-C6F8CC15FC8E}"/>
              </a:ext>
            </a:extLst>
          </p:cNvPr>
          <p:cNvSpPr>
            <a:spLocks noGrp="1"/>
          </p:cNvSpPr>
          <p:nvPr>
            <p:ph type="body" sz="quarter" idx="11"/>
          </p:nvPr>
        </p:nvSpPr>
        <p:spPr>
          <a:xfrm>
            <a:off x="5580168" y="3891350"/>
            <a:ext cx="6611832" cy="901700"/>
          </a:xfrm>
        </p:spPr>
        <p:txBody>
          <a:bodyPr/>
          <a:lstStyle/>
          <a:p>
            <a:pPr marL="0" indent="0" algn="ctr">
              <a:spcBef>
                <a:spcPts val="0"/>
              </a:spcBef>
              <a:buNone/>
            </a:pPr>
            <a:endParaRPr lang="en-US" b="1" dirty="0">
              <a:solidFill>
                <a:srgbClr val="C00000"/>
              </a:solidFill>
              <a:latin typeface="Arial" panose="020B0604020202020204" pitchFamily="34" charset="0"/>
              <a:cs typeface="Arial" panose="020B0604020202020204" pitchFamily="34" charset="0"/>
            </a:endParaRPr>
          </a:p>
          <a:p>
            <a:pPr marL="0" indent="0" algn="ctr">
              <a:spcBef>
                <a:spcPts val="0"/>
              </a:spcBef>
              <a:buNone/>
            </a:pPr>
            <a:r>
              <a:rPr lang="en-US" b="1" dirty="0">
                <a:solidFill>
                  <a:srgbClr val="C00000"/>
                </a:solidFill>
                <a:latin typeface="Arial" panose="020B0604020202020204" pitchFamily="34" charset="0"/>
                <a:cs typeface="Arial" panose="020B0604020202020204" pitchFamily="34" charset="0"/>
              </a:rPr>
              <a:t>By: David Huntimer</a:t>
            </a:r>
          </a:p>
        </p:txBody>
      </p:sp>
    </p:spTree>
    <p:extLst>
      <p:ext uri="{BB962C8B-B14F-4D97-AF65-F5344CB8AC3E}">
        <p14:creationId xmlns:p14="http://schemas.microsoft.com/office/powerpoint/2010/main" val="12066548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1AF8-FAE7-12B3-E2C3-1BBDE4F24C5D}"/>
              </a:ext>
            </a:extLst>
          </p:cNvPr>
          <p:cNvSpPr>
            <a:spLocks noGrp="1"/>
          </p:cNvSpPr>
          <p:nvPr>
            <p:ph type="title"/>
          </p:nvPr>
        </p:nvSpPr>
        <p:spPr>
          <a:xfrm>
            <a:off x="1577340" y="365125"/>
            <a:ext cx="10344150" cy="1325563"/>
          </a:xfrm>
        </p:spPr>
        <p:txBody>
          <a:bodyPr/>
          <a:lstStyle/>
          <a:p>
            <a:r>
              <a:rPr lang="en-US" b="1" dirty="0">
                <a:latin typeface="Arial" panose="020B0604020202020204" pitchFamily="34" charset="0"/>
                <a:cs typeface="Arial" panose="020B0604020202020204" pitchFamily="34" charset="0"/>
              </a:rPr>
              <a:t>“</a:t>
            </a:r>
            <a:r>
              <a:rPr lang="en-US" sz="4400" b="1" dirty="0">
                <a:latin typeface="Arial" panose="020B0604020202020204" pitchFamily="34" charset="0"/>
                <a:cs typeface="Arial" panose="020B0604020202020204" pitchFamily="34" charset="0"/>
              </a:rPr>
              <a:t>Closing the record”</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1473494-10C1-E40E-5CE1-45A9A65E2688}"/>
              </a:ext>
            </a:extLst>
          </p:cNvPr>
          <p:cNvSpPr>
            <a:spLocks noGrp="1"/>
          </p:cNvSpPr>
          <p:nvPr>
            <p:ph idx="1"/>
          </p:nvPr>
        </p:nvSpPr>
        <p:spPr>
          <a:xfrm>
            <a:off x="262890" y="1825625"/>
            <a:ext cx="11658600" cy="4351338"/>
          </a:xfrm>
        </p:spPr>
        <p:txBody>
          <a:bodyPr/>
          <a:lstStyle/>
          <a:p>
            <a:pPr marL="0" indent="0">
              <a:spcBef>
                <a:spcPts val="0"/>
              </a:spcBef>
              <a:buNone/>
            </a:pPr>
            <a:r>
              <a:rPr lang="en-US" sz="2800" dirty="0">
                <a:latin typeface="Arial" panose="020B0604020202020204" pitchFamily="34" charset="0"/>
                <a:cs typeface="Arial" panose="020B0604020202020204" pitchFamily="34" charset="0"/>
              </a:rPr>
              <a:t>Under AMA, the evidentiary record that VA is obligated to consider “closes” at the time of the rating decision </a:t>
            </a:r>
          </a:p>
          <a:p>
            <a:pPr>
              <a:spcBef>
                <a:spcPts val="0"/>
              </a:spcBef>
            </a:pPr>
            <a:endParaRPr lang="en-US" dirty="0">
              <a:latin typeface="Arial" panose="020B0604020202020204" pitchFamily="34" charset="0"/>
              <a:cs typeface="Arial" panose="020B0604020202020204" pitchFamily="34" charset="0"/>
            </a:endParaRPr>
          </a:p>
          <a:p>
            <a:pPr lvl="1">
              <a:spcBef>
                <a:spcPts val="0"/>
              </a:spcBef>
            </a:pPr>
            <a:r>
              <a:rPr lang="en-US" dirty="0">
                <a:latin typeface="Arial" panose="020B0604020202020204" pitchFamily="34" charset="0"/>
                <a:cs typeface="Arial" panose="020B0604020202020204" pitchFamily="34" charset="0"/>
              </a:rPr>
              <a:t>Evidence submitted</a:t>
            </a:r>
            <a:r>
              <a:rPr lang="en-US" dirty="0">
                <a:solidFill>
                  <a:srgbClr val="991A1E"/>
                </a:solidFill>
                <a:latin typeface="Arial" panose="020B0604020202020204" pitchFamily="34" charset="0"/>
                <a:cs typeface="Arial" panose="020B0604020202020204" pitchFamily="34" charset="0"/>
              </a:rPr>
              <a:t> </a:t>
            </a:r>
            <a:r>
              <a:rPr lang="en-US" b="1" i="1" dirty="0">
                <a:solidFill>
                  <a:srgbClr val="FF0000"/>
                </a:solidFill>
                <a:latin typeface="Arial" panose="020B0604020202020204" pitchFamily="34" charset="0"/>
                <a:cs typeface="Arial" panose="020B0604020202020204" pitchFamily="34" charset="0"/>
              </a:rPr>
              <a:t>after</a:t>
            </a:r>
            <a:r>
              <a:rPr lang="en-US" dirty="0">
                <a:solidFill>
                  <a:srgbClr val="991A1E"/>
                </a:solidFill>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the rating decision will not be automatically considered: must select the decision review option that allows submission of evidence</a:t>
            </a:r>
          </a:p>
          <a:p>
            <a:pPr marL="457200" lvl="1" indent="0">
              <a:spcBef>
                <a:spcPts val="0"/>
              </a:spcBef>
              <a:buNone/>
            </a:pPr>
            <a:endParaRPr lang="en-US" dirty="0">
              <a:latin typeface="Arial" panose="020B0604020202020204" pitchFamily="34" charset="0"/>
              <a:cs typeface="Arial" panose="020B0604020202020204" pitchFamily="34" charset="0"/>
            </a:endParaRPr>
          </a:p>
          <a:p>
            <a:pPr lvl="1">
              <a:spcBef>
                <a:spcPts val="0"/>
              </a:spcBef>
            </a:pPr>
            <a:r>
              <a:rPr lang="en-US" dirty="0">
                <a:latin typeface="Arial" panose="020B0604020202020204" pitchFamily="34" charset="0"/>
                <a:cs typeface="Arial" panose="020B0604020202020204" pitchFamily="34" charset="0"/>
              </a:rPr>
              <a:t>Evidence submitted </a:t>
            </a:r>
            <a:r>
              <a:rPr lang="en-US" b="1" i="1" dirty="0">
                <a:solidFill>
                  <a:srgbClr val="FF0000"/>
                </a:solidFill>
                <a:latin typeface="Arial" panose="020B0604020202020204" pitchFamily="34" charset="0"/>
                <a:cs typeface="Arial" panose="020B0604020202020204" pitchFamily="34" charset="0"/>
              </a:rPr>
              <a:t>before</a:t>
            </a:r>
            <a:r>
              <a:rPr lang="en-US" dirty="0">
                <a:latin typeface="Arial" panose="020B0604020202020204" pitchFamily="34" charset="0"/>
                <a:cs typeface="Arial" panose="020B0604020202020204" pitchFamily="34" charset="0"/>
              </a:rPr>
              <a:t> the rating decision but not considered by VA: select the decision review option based on the same evidence to have it considered</a:t>
            </a:r>
          </a:p>
          <a:p>
            <a:pPr lvl="1">
              <a:spcBef>
                <a:spcPts val="0"/>
              </a:spcBef>
            </a:pPr>
            <a:endParaRPr lang="en-US" dirty="0">
              <a:latin typeface="Arial" panose="020B0604020202020204" pitchFamily="34" charset="0"/>
              <a:cs typeface="Arial" panose="020B0604020202020204" pitchFamily="34" charset="0"/>
            </a:endParaRPr>
          </a:p>
          <a:p>
            <a:pPr lvl="2">
              <a:spcBef>
                <a:spcPts val="0"/>
              </a:spcBef>
            </a:pPr>
            <a:r>
              <a:rPr lang="en-US" sz="2200" dirty="0">
                <a:latin typeface="Arial" panose="020B0604020202020204" pitchFamily="34" charset="0"/>
                <a:cs typeface="Arial" panose="020B0604020202020204" pitchFamily="34" charset="0"/>
              </a:rPr>
              <a:t>Creates a quality feedback mechanism: if the claim is granted based on the same evidence, there was an error</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9949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1AF8-FAE7-12B3-E2C3-1BBDE4F24C5D}"/>
              </a:ext>
            </a:extLst>
          </p:cNvPr>
          <p:cNvSpPr>
            <a:spLocks noGrp="1"/>
          </p:cNvSpPr>
          <p:nvPr>
            <p:ph type="title"/>
          </p:nvPr>
        </p:nvSpPr>
        <p:spPr>
          <a:xfrm>
            <a:off x="1577340" y="365125"/>
            <a:ext cx="10344150" cy="1325563"/>
          </a:xfrm>
        </p:spPr>
        <p:txBody>
          <a:bodyPr/>
          <a:lstStyle/>
          <a:p>
            <a:r>
              <a:rPr lang="en-US" b="1" dirty="0">
                <a:latin typeface="Arial" panose="020B0604020202020204" pitchFamily="34" charset="0"/>
                <a:cs typeface="Arial" panose="020B0604020202020204" pitchFamily="34" charset="0"/>
              </a:rPr>
              <a:t>Closing the record and VA’s </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Duty to Assist</a:t>
            </a:r>
          </a:p>
        </p:txBody>
      </p:sp>
      <p:sp>
        <p:nvSpPr>
          <p:cNvPr id="3" name="Content Placeholder 2">
            <a:extLst>
              <a:ext uri="{FF2B5EF4-FFF2-40B4-BE49-F238E27FC236}">
                <a16:creationId xmlns:a16="http://schemas.microsoft.com/office/drawing/2014/main" id="{81473494-10C1-E40E-5CE1-45A9A65E2688}"/>
              </a:ext>
            </a:extLst>
          </p:cNvPr>
          <p:cNvSpPr>
            <a:spLocks noGrp="1"/>
          </p:cNvSpPr>
          <p:nvPr>
            <p:ph idx="1"/>
          </p:nvPr>
        </p:nvSpPr>
        <p:spPr>
          <a:xfrm>
            <a:off x="274320" y="1825625"/>
            <a:ext cx="11647170" cy="4351338"/>
          </a:xfrm>
        </p:spPr>
        <p:txBody>
          <a:bodyPr>
            <a:normAutofit lnSpcReduction="10000"/>
          </a:bodyPr>
          <a:lstStyle/>
          <a:p>
            <a:pPr>
              <a:spcBef>
                <a:spcPts val="0"/>
              </a:spcBef>
            </a:pPr>
            <a:r>
              <a:rPr lang="en-US" sz="2800" dirty="0">
                <a:latin typeface="Arial" panose="020B0604020202020204" pitchFamily="34" charset="0"/>
                <a:cs typeface="Arial" panose="020B0604020202020204" pitchFamily="34" charset="0"/>
              </a:rPr>
              <a:t>VA’s duty to assist is only triggered by evidence submitted before the initial claim </a:t>
            </a:r>
            <a:r>
              <a:rPr lang="en-US" sz="2800" b="1" u="sng" dirty="0">
                <a:latin typeface="Arial" panose="020B0604020202020204" pitchFamily="34" charset="0"/>
                <a:cs typeface="Arial" panose="020B0604020202020204" pitchFamily="34" charset="0"/>
              </a:rPr>
              <a:t>OR</a:t>
            </a:r>
            <a:r>
              <a:rPr lang="en-US" sz="2800" dirty="0">
                <a:latin typeface="Arial" panose="020B0604020202020204" pitchFamily="34" charset="0"/>
                <a:cs typeface="Arial" panose="020B0604020202020204" pitchFamily="34" charset="0"/>
              </a:rPr>
              <a:t> before each supplemental claim decision. </a:t>
            </a:r>
          </a:p>
          <a:p>
            <a:pPr>
              <a:spcBef>
                <a:spcPts val="0"/>
              </a:spcBef>
            </a:pPr>
            <a:endParaRPr lang="en-US" sz="2800" dirty="0">
              <a:latin typeface="Arial" panose="020B0604020202020204" pitchFamily="34" charset="0"/>
              <a:cs typeface="Arial" panose="020B0604020202020204" pitchFamily="34" charset="0"/>
            </a:endParaRPr>
          </a:p>
          <a:p>
            <a:pPr>
              <a:spcBef>
                <a:spcPts val="0"/>
              </a:spcBef>
            </a:pPr>
            <a:r>
              <a:rPr lang="en-US" sz="2800" dirty="0">
                <a:latin typeface="Arial" panose="020B0604020202020204" pitchFamily="34" charset="0"/>
                <a:cs typeface="Arial" panose="020B0604020202020204" pitchFamily="34" charset="0"/>
              </a:rPr>
              <a:t>If VA did not take adequate steps to assist the veteran, it can be raised through higher-level review or BVA </a:t>
            </a:r>
          </a:p>
          <a:p>
            <a:pPr>
              <a:spcBef>
                <a:spcPts val="0"/>
              </a:spcBef>
            </a:pPr>
            <a:endParaRPr lang="en-US" sz="2800" dirty="0">
              <a:latin typeface="Arial" panose="020B0604020202020204" pitchFamily="34" charset="0"/>
              <a:cs typeface="Arial" panose="020B0604020202020204" pitchFamily="34" charset="0"/>
            </a:endParaRPr>
          </a:p>
          <a:p>
            <a:pPr lvl="1">
              <a:spcBef>
                <a:spcPts val="0"/>
              </a:spcBef>
            </a:pPr>
            <a:r>
              <a:rPr lang="en-US" dirty="0">
                <a:latin typeface="Arial" panose="020B0604020202020204" pitchFamily="34" charset="0"/>
                <a:cs typeface="Arial" panose="020B0604020202020204" pitchFamily="34" charset="0"/>
              </a:rPr>
              <a:t>VA will return to the supplemental claim lane, or BVA will remand for additional development if VA did not comply with the duty to assist </a:t>
            </a:r>
            <a:r>
              <a:rPr lang="en-US" b="1" dirty="0">
                <a:solidFill>
                  <a:srgbClr val="FF0000"/>
                </a:solidFill>
                <a:latin typeface="Arial" panose="020B0604020202020204" pitchFamily="34" charset="0"/>
                <a:cs typeface="Arial" panose="020B0604020202020204" pitchFamily="34" charset="0"/>
              </a:rPr>
              <a:t>38 CFR 3.159(c)</a:t>
            </a:r>
          </a:p>
          <a:p>
            <a:pPr lvl="1">
              <a:spcBef>
                <a:spcPts val="0"/>
              </a:spcBef>
            </a:pPr>
            <a:endParaRPr lang="en-US" dirty="0">
              <a:latin typeface="Arial" panose="020B0604020202020204" pitchFamily="34" charset="0"/>
              <a:cs typeface="Arial" panose="020B0604020202020204" pitchFamily="34" charset="0"/>
            </a:endParaRPr>
          </a:p>
          <a:p>
            <a:pPr lvl="1">
              <a:spcBef>
                <a:spcPts val="0"/>
              </a:spcBef>
            </a:pPr>
            <a:r>
              <a:rPr lang="en-US" dirty="0">
                <a:latin typeface="Arial" panose="020B0604020202020204" pitchFamily="34" charset="0"/>
                <a:cs typeface="Arial" panose="020B0604020202020204" pitchFamily="34" charset="0"/>
              </a:rPr>
              <a:t>If additional evidence is submitted at BVA (through evidence only or hearing dockets), it will not trigger the duty to assist. However, VA can still grant or deny based on the additional evidence.</a:t>
            </a:r>
          </a:p>
          <a:p>
            <a:endParaRPr lang="en-US" dirty="0"/>
          </a:p>
        </p:txBody>
      </p:sp>
    </p:spTree>
    <p:extLst>
      <p:ext uri="{BB962C8B-B14F-4D97-AF65-F5344CB8AC3E}">
        <p14:creationId xmlns:p14="http://schemas.microsoft.com/office/powerpoint/2010/main" val="1376227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1AF8-FAE7-12B3-E2C3-1BBDE4F24C5D}"/>
              </a:ext>
            </a:extLst>
          </p:cNvPr>
          <p:cNvSpPr>
            <a:spLocks noGrp="1"/>
          </p:cNvSpPr>
          <p:nvPr>
            <p:ph type="title"/>
          </p:nvPr>
        </p:nvSpPr>
        <p:spPr>
          <a:xfrm>
            <a:off x="1565910" y="365125"/>
            <a:ext cx="10378440" cy="1325563"/>
          </a:xfrm>
        </p:spPr>
        <p:txBody>
          <a:bodyPr/>
          <a:lstStyle/>
          <a:p>
            <a:r>
              <a:rPr lang="en-US" sz="4400" b="1" dirty="0">
                <a:latin typeface="Arial" panose="020B0604020202020204" pitchFamily="34" charset="0"/>
                <a:cs typeface="Arial" panose="020B0604020202020204" pitchFamily="34" charset="0"/>
              </a:rPr>
              <a:t>AMA: 3 Decision Review Options</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1473494-10C1-E40E-5CE1-45A9A65E2688}"/>
              </a:ext>
            </a:extLst>
          </p:cNvPr>
          <p:cNvSpPr>
            <a:spLocks noGrp="1"/>
          </p:cNvSpPr>
          <p:nvPr>
            <p:ph idx="1"/>
          </p:nvPr>
        </p:nvSpPr>
        <p:spPr>
          <a:xfrm>
            <a:off x="262890" y="1825625"/>
            <a:ext cx="11681460" cy="4351338"/>
          </a:xfrm>
        </p:spPr>
        <p:txBody>
          <a:bodyPr/>
          <a:lstStyle/>
          <a:p>
            <a:pPr marL="0" indent="0">
              <a:buNone/>
            </a:pPr>
            <a:r>
              <a:rPr lang="en-US" b="1" dirty="0">
                <a:solidFill>
                  <a:srgbClr val="FF0000"/>
                </a:solidFill>
                <a:latin typeface="Arial" panose="020B0604020202020204" pitchFamily="34" charset="0"/>
                <a:cs typeface="Arial" panose="020B0604020202020204" pitchFamily="34" charset="0"/>
              </a:rPr>
              <a:t>38 CFR 3.2500</a:t>
            </a:r>
          </a:p>
          <a:p>
            <a:pPr lvl="1"/>
            <a:r>
              <a:rPr lang="en-US" dirty="0">
                <a:latin typeface="Arial" panose="020B0604020202020204" pitchFamily="34" charset="0"/>
                <a:cs typeface="Arial" panose="020B0604020202020204" pitchFamily="34" charset="0"/>
              </a:rPr>
              <a:t>Supplemental Claims (Form 20-0995)</a:t>
            </a:r>
          </a:p>
          <a:p>
            <a:pPr lvl="1"/>
            <a:r>
              <a:rPr lang="en-US" dirty="0">
                <a:latin typeface="Arial" panose="020B0604020202020204" pitchFamily="34" charset="0"/>
                <a:cs typeface="Arial" panose="020B0604020202020204" pitchFamily="34" charset="0"/>
              </a:rPr>
              <a:t>Higher Level Review (Form 20-0996)</a:t>
            </a:r>
          </a:p>
          <a:p>
            <a:pPr lvl="1"/>
            <a:r>
              <a:rPr lang="en-US" dirty="0">
                <a:latin typeface="Arial" panose="020B0604020202020204" pitchFamily="34" charset="0"/>
                <a:cs typeface="Arial" panose="020B0604020202020204" pitchFamily="34" charset="0"/>
              </a:rPr>
              <a:t>Board of Veterans Appeals (Form 10-182)</a:t>
            </a:r>
          </a:p>
          <a:p>
            <a:pPr marL="0" indent="0">
              <a:buNone/>
            </a:pPr>
            <a:r>
              <a:rPr lang="en-US" sz="2400" b="1" dirty="0">
                <a:solidFill>
                  <a:srgbClr val="FF0000"/>
                </a:solidFill>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pPr>
              <a:spcBef>
                <a:spcPts val="0"/>
              </a:spcBef>
            </a:pPr>
            <a:r>
              <a:rPr lang="en-US" dirty="0">
                <a:latin typeface="Arial" panose="020B0604020202020204" pitchFamily="34" charset="0"/>
                <a:cs typeface="Arial" panose="020B0604020202020204" pitchFamily="34" charset="0"/>
              </a:rPr>
              <a:t>Claimants can pursue only one decision review option at a time for the same claimed issue</a:t>
            </a:r>
          </a:p>
          <a:p>
            <a:pPr>
              <a:spcBef>
                <a:spcPts val="0"/>
              </a:spcBef>
            </a:pPr>
            <a:endParaRPr lang="en-US" sz="1050" dirty="0">
              <a:latin typeface="Arial" panose="020B0604020202020204" pitchFamily="34" charset="0"/>
              <a:cs typeface="Arial" panose="020B0604020202020204" pitchFamily="34" charset="0"/>
            </a:endParaRPr>
          </a:p>
          <a:p>
            <a:pPr>
              <a:spcBef>
                <a:spcPts val="0"/>
              </a:spcBef>
            </a:pPr>
            <a:r>
              <a:rPr lang="en-US" dirty="0">
                <a:latin typeface="Arial" panose="020B0604020202020204" pitchFamily="34" charset="0"/>
                <a:cs typeface="Arial" panose="020B0604020202020204" pitchFamily="34" charset="0"/>
              </a:rPr>
              <a:t>There are no limits to the number of times a veteran may pursue a claimed issue</a:t>
            </a:r>
          </a:p>
        </p:txBody>
      </p:sp>
    </p:spTree>
    <p:extLst>
      <p:ext uri="{BB962C8B-B14F-4D97-AF65-F5344CB8AC3E}">
        <p14:creationId xmlns:p14="http://schemas.microsoft.com/office/powerpoint/2010/main" val="33511331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1AF8-FAE7-12B3-E2C3-1BBDE4F24C5D}"/>
              </a:ext>
            </a:extLst>
          </p:cNvPr>
          <p:cNvSpPr>
            <a:spLocks noGrp="1"/>
          </p:cNvSpPr>
          <p:nvPr>
            <p:ph type="title"/>
          </p:nvPr>
        </p:nvSpPr>
        <p:spPr>
          <a:xfrm>
            <a:off x="1565910" y="365125"/>
            <a:ext cx="10378440" cy="1325563"/>
          </a:xfrm>
        </p:spPr>
        <p:txBody>
          <a:bodyPr/>
          <a:lstStyle/>
          <a:p>
            <a:r>
              <a:rPr lang="en-US" sz="4400" b="1" dirty="0">
                <a:latin typeface="Arial" panose="020B0604020202020204" pitchFamily="34" charset="0"/>
                <a:cs typeface="Arial" panose="020B0604020202020204" pitchFamily="34" charset="0"/>
              </a:rPr>
              <a:t>AMA: Supplemental Claims</a:t>
            </a:r>
            <a:br>
              <a:rPr lang="en-US" sz="4400" b="1" dirty="0">
                <a:latin typeface="Arial" panose="020B0604020202020204" pitchFamily="34" charset="0"/>
                <a:cs typeface="Arial" panose="020B0604020202020204" pitchFamily="34" charset="0"/>
              </a:rPr>
            </a:br>
            <a:r>
              <a:rPr lang="en-US" sz="4400" b="1" dirty="0">
                <a:latin typeface="Arial" panose="020B0604020202020204" pitchFamily="34" charset="0"/>
                <a:cs typeface="Arial" panose="020B0604020202020204" pitchFamily="34" charset="0"/>
              </a:rPr>
              <a:t>38 CFR 3.2501</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1473494-10C1-E40E-5CE1-45A9A65E2688}"/>
              </a:ext>
            </a:extLst>
          </p:cNvPr>
          <p:cNvSpPr>
            <a:spLocks noGrp="1"/>
          </p:cNvSpPr>
          <p:nvPr>
            <p:ph idx="1"/>
          </p:nvPr>
        </p:nvSpPr>
        <p:spPr>
          <a:xfrm>
            <a:off x="274320" y="1825625"/>
            <a:ext cx="11670030" cy="4351338"/>
          </a:xfrm>
        </p:spPr>
        <p:txBody>
          <a:bodyPr>
            <a:normAutofit fontScale="92500" lnSpcReduction="20000"/>
          </a:bodyPr>
          <a:lstStyle/>
          <a:p>
            <a:r>
              <a:rPr lang="en-US" sz="2800" dirty="0">
                <a:latin typeface="Arial" panose="020B0604020202020204" pitchFamily="34" charset="0"/>
                <a:cs typeface="Arial" panose="020B0604020202020204" pitchFamily="34" charset="0"/>
              </a:rPr>
              <a:t>Requesting a new rating decision from VA based on the submission of </a:t>
            </a:r>
            <a:r>
              <a:rPr lang="en-US" sz="2800" b="1" dirty="0">
                <a:latin typeface="Arial" panose="020B0604020202020204" pitchFamily="34" charset="0"/>
                <a:cs typeface="Arial" panose="020B0604020202020204" pitchFamily="34" charset="0"/>
              </a:rPr>
              <a:t>“</a:t>
            </a:r>
            <a:r>
              <a:rPr lang="en-US" sz="2800" b="1" u="sng" dirty="0">
                <a:latin typeface="Arial" panose="020B0604020202020204" pitchFamily="34" charset="0"/>
                <a:cs typeface="Arial" panose="020B0604020202020204" pitchFamily="34" charset="0"/>
              </a:rPr>
              <a:t>New and Relevant</a:t>
            </a:r>
            <a:r>
              <a:rPr lang="en-US" sz="2800" b="1"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evidence (Form 20-0995)</a:t>
            </a:r>
          </a:p>
          <a:p>
            <a:pPr marL="0" indent="0"/>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If filed within one year of VA issuing a rating decision, Board of Veterans Appeals Decision, or CAVC Decision, protects the effective date of the claim  </a:t>
            </a:r>
          </a:p>
          <a:p>
            <a:pPr marL="0" indent="0"/>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Claimants can perpetually file supplemental claims on the same issue, provided they satisfy the </a:t>
            </a:r>
            <a:r>
              <a:rPr lang="en-US" sz="2800" b="1" u="sng" dirty="0">
                <a:latin typeface="Arial" panose="020B0604020202020204" pitchFamily="34" charset="0"/>
                <a:cs typeface="Arial" panose="020B0604020202020204" pitchFamily="34" charset="0"/>
              </a:rPr>
              <a:t>“New and Relevant” </a:t>
            </a:r>
            <a:r>
              <a:rPr lang="en-US" sz="2800" dirty="0">
                <a:latin typeface="Arial" panose="020B0604020202020204" pitchFamily="34" charset="0"/>
                <a:cs typeface="Arial" panose="020B0604020202020204" pitchFamily="34" charset="0"/>
              </a:rPr>
              <a:t>criteria</a:t>
            </a:r>
          </a:p>
          <a:p>
            <a:pPr marL="0" indent="0"/>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Submission of new and relevant evidence triggers a duty to assist</a:t>
            </a:r>
          </a:p>
          <a:p>
            <a:r>
              <a:rPr lang="en-US" dirty="0">
                <a:latin typeface="Arial" panose="020B0604020202020204" pitchFamily="34" charset="0"/>
                <a:cs typeface="Arial" panose="020B0604020202020204" pitchFamily="34" charset="0"/>
              </a:rPr>
              <a:t>Can also be used for denial based on a missed C&amp;P exam as long as there is an explained reason for the missed exam. </a:t>
            </a:r>
            <a:endParaRPr lang="en-US" sz="28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87737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4AF9C-485F-E776-8812-2D66282CC259}"/>
              </a:ext>
            </a:extLst>
          </p:cNvPr>
          <p:cNvSpPr>
            <a:spLocks noGrp="1"/>
          </p:cNvSpPr>
          <p:nvPr>
            <p:ph type="title"/>
          </p:nvPr>
        </p:nvSpPr>
        <p:spPr>
          <a:xfrm>
            <a:off x="1565910" y="365125"/>
            <a:ext cx="10367008" cy="1325563"/>
          </a:xfrm>
        </p:spPr>
        <p:txBody>
          <a:bodyPr/>
          <a:lstStyle/>
          <a:p>
            <a:r>
              <a:rPr lang="en-US" sz="4400" b="1" dirty="0">
                <a:latin typeface="Arial" panose="020B0604020202020204" pitchFamily="34" charset="0"/>
                <a:cs typeface="Arial" panose="020B0604020202020204" pitchFamily="34" charset="0"/>
              </a:rPr>
              <a:t>Supplemental Claims: New </a:t>
            </a:r>
            <a:br>
              <a:rPr lang="en-US" sz="4400" b="1" dirty="0">
                <a:latin typeface="Arial" panose="020B0604020202020204" pitchFamily="34" charset="0"/>
                <a:cs typeface="Arial" panose="020B0604020202020204" pitchFamily="34" charset="0"/>
              </a:rPr>
            </a:br>
            <a:r>
              <a:rPr lang="en-US" sz="4400" b="1" dirty="0">
                <a:latin typeface="Arial" panose="020B0604020202020204" pitchFamily="34" charset="0"/>
                <a:cs typeface="Arial" panose="020B0604020202020204" pitchFamily="34" charset="0"/>
              </a:rPr>
              <a:t>and Relevant Evidence</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25E4CBA8-A258-9371-BF38-6693D166EA96}"/>
              </a:ext>
            </a:extLst>
          </p:cNvPr>
          <p:cNvSpPr>
            <a:spLocks noGrp="1"/>
          </p:cNvSpPr>
          <p:nvPr>
            <p:ph idx="1"/>
          </p:nvPr>
        </p:nvSpPr>
        <p:spPr>
          <a:xfrm>
            <a:off x="285750" y="1825624"/>
            <a:ext cx="11647169" cy="4810845"/>
          </a:xfrm>
        </p:spPr>
        <p:txBody>
          <a:bodyPr>
            <a:normAutofit fontScale="92500" lnSpcReduction="10000"/>
          </a:bodyPr>
          <a:lstStyle/>
          <a:p>
            <a:pPr marL="0" indent="0">
              <a:buNone/>
            </a:pPr>
            <a:r>
              <a:rPr lang="en-US" sz="2800" dirty="0">
                <a:latin typeface="Arial" panose="020B0604020202020204" pitchFamily="34" charset="0"/>
                <a:cs typeface="Arial" panose="020B0604020202020204" pitchFamily="34" charset="0"/>
              </a:rPr>
              <a:t>What is </a:t>
            </a:r>
            <a:r>
              <a:rPr lang="en-US" sz="2800" b="1" i="1" dirty="0">
                <a:solidFill>
                  <a:srgbClr val="FF0000"/>
                </a:solidFill>
                <a:latin typeface="Arial" panose="020B0604020202020204" pitchFamily="34" charset="0"/>
                <a:cs typeface="Arial" panose="020B0604020202020204" pitchFamily="34" charset="0"/>
              </a:rPr>
              <a:t>“New and Relevant?” - </a:t>
            </a:r>
            <a:r>
              <a:rPr lang="en-US" sz="2800" b="1" dirty="0">
                <a:solidFill>
                  <a:srgbClr val="FF0000"/>
                </a:solidFill>
                <a:latin typeface="Arial" panose="020B0604020202020204" pitchFamily="34" charset="0"/>
                <a:cs typeface="Arial" panose="020B0604020202020204" pitchFamily="34" charset="0"/>
              </a:rPr>
              <a:t>3.2501(a)(1)</a:t>
            </a:r>
          </a:p>
          <a:p>
            <a:pPr lvl="1"/>
            <a:r>
              <a:rPr lang="en-US" dirty="0">
                <a:latin typeface="Arial" panose="020B0604020202020204" pitchFamily="34" charset="0"/>
                <a:cs typeface="Arial" panose="020B0604020202020204" pitchFamily="34" charset="0"/>
              </a:rPr>
              <a:t>“</a:t>
            </a:r>
            <a:r>
              <a:rPr lang="en-US" b="1" u="sng" dirty="0">
                <a:latin typeface="Arial" panose="020B0604020202020204" pitchFamily="34" charset="0"/>
                <a:cs typeface="Arial" panose="020B0604020202020204" pitchFamily="34" charset="0"/>
              </a:rPr>
              <a:t>New</a:t>
            </a:r>
            <a:r>
              <a:rPr lang="en-US" dirty="0">
                <a:latin typeface="Arial" panose="020B0604020202020204" pitchFamily="34" charset="0"/>
                <a:cs typeface="Arial" panose="020B0604020202020204" pitchFamily="34" charset="0"/>
              </a:rPr>
              <a:t>” means it is not already in the veteran’s claim file</a:t>
            </a:r>
          </a:p>
          <a:p>
            <a:pPr marL="457200" lvl="1" indent="0">
              <a:buNone/>
            </a:pPr>
            <a:endParaRPr lang="en-US"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a:t>
            </a:r>
            <a:r>
              <a:rPr lang="en-US" b="1" u="sng" dirty="0">
                <a:latin typeface="Arial" panose="020B0604020202020204" pitchFamily="34" charset="0"/>
                <a:cs typeface="Arial" panose="020B0604020202020204" pitchFamily="34" charset="0"/>
              </a:rPr>
              <a:t>Relevant</a:t>
            </a:r>
            <a:r>
              <a:rPr lang="en-US" dirty="0">
                <a:latin typeface="Arial" panose="020B0604020202020204" pitchFamily="34" charset="0"/>
                <a:cs typeface="Arial" panose="020B0604020202020204" pitchFamily="34" charset="0"/>
              </a:rPr>
              <a:t>” means it is pertinent to the benefit sought and reason the benefit was previously denied (even if not favorable to the claimant: lower threshold than “material”)</a:t>
            </a:r>
          </a:p>
          <a:p>
            <a:endParaRPr lang="en-US" sz="2800" dirty="0">
              <a:latin typeface="Arial" panose="020B0604020202020204" pitchFamily="34" charset="0"/>
              <a:cs typeface="Arial" panose="020B0604020202020204" pitchFamily="34" charset="0"/>
            </a:endParaRPr>
          </a:p>
          <a:p>
            <a:pPr marL="0" indent="0">
              <a:buNone/>
            </a:pPr>
            <a:r>
              <a:rPr lang="en-US" sz="2800" dirty="0">
                <a:latin typeface="Arial" panose="020B0604020202020204" pitchFamily="34" charset="0"/>
                <a:cs typeface="Arial" panose="020B0604020202020204" pitchFamily="34" charset="0"/>
              </a:rPr>
              <a:t>Example: </a:t>
            </a:r>
          </a:p>
          <a:p>
            <a:pPr marL="0" indent="0" algn="ctr">
              <a:buNone/>
            </a:pPr>
            <a:r>
              <a:rPr lang="en-US" sz="2800" dirty="0">
                <a:latin typeface="Arial" panose="020B0604020202020204" pitchFamily="34" charset="0"/>
                <a:cs typeface="Arial" panose="020B0604020202020204" pitchFamily="34" charset="0"/>
              </a:rPr>
              <a:t>Red Foreman is claiming his diagnosed ischemic heart disease is the result of exposure to herbicides while serving in Korea in 1970. His claim for service connection was denied because his military service records did not indicate that he served in a unit in or near the Korean demilitarized zone.  VA concedes that he has a diagnosis of ischemic heart disease.</a:t>
            </a:r>
          </a:p>
          <a:p>
            <a:endParaRPr lang="en-US" dirty="0"/>
          </a:p>
        </p:txBody>
      </p:sp>
    </p:spTree>
    <p:extLst>
      <p:ext uri="{BB962C8B-B14F-4D97-AF65-F5344CB8AC3E}">
        <p14:creationId xmlns:p14="http://schemas.microsoft.com/office/powerpoint/2010/main" val="1815867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C6F09-4BE2-EDEF-9274-4D4C6C582863}"/>
              </a:ext>
            </a:extLst>
          </p:cNvPr>
          <p:cNvSpPr>
            <a:spLocks noGrp="1"/>
          </p:cNvSpPr>
          <p:nvPr>
            <p:ph type="title"/>
          </p:nvPr>
        </p:nvSpPr>
        <p:spPr>
          <a:xfrm>
            <a:off x="1565910" y="365125"/>
            <a:ext cx="10378440" cy="1325563"/>
          </a:xfrm>
        </p:spPr>
        <p:txBody>
          <a:bodyPr/>
          <a:lstStyle/>
          <a:p>
            <a:r>
              <a:rPr lang="en-US" sz="4400" b="1" dirty="0">
                <a:latin typeface="Arial" panose="020B0604020202020204" pitchFamily="34" charset="0"/>
                <a:cs typeface="Arial" panose="020B0604020202020204" pitchFamily="34" charset="0"/>
              </a:rPr>
              <a:t>Supplemental Claims: New </a:t>
            </a:r>
            <a:br>
              <a:rPr lang="en-US" sz="4400" b="1" dirty="0">
                <a:latin typeface="Arial" panose="020B0604020202020204" pitchFamily="34" charset="0"/>
                <a:cs typeface="Arial" panose="020B0604020202020204" pitchFamily="34" charset="0"/>
              </a:rPr>
            </a:br>
            <a:r>
              <a:rPr lang="en-US" sz="4400" b="1" dirty="0">
                <a:latin typeface="Arial" panose="020B0604020202020204" pitchFamily="34" charset="0"/>
                <a:cs typeface="Arial" panose="020B0604020202020204" pitchFamily="34" charset="0"/>
              </a:rPr>
              <a:t>and Relevant Evidence</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F4D23BF-C7C6-5351-FE11-6E57020FA23E}"/>
              </a:ext>
            </a:extLst>
          </p:cNvPr>
          <p:cNvSpPr>
            <a:spLocks noGrp="1"/>
          </p:cNvSpPr>
          <p:nvPr>
            <p:ph idx="1"/>
          </p:nvPr>
        </p:nvSpPr>
        <p:spPr>
          <a:xfrm>
            <a:off x="262890" y="1828800"/>
            <a:ext cx="11681460" cy="4664075"/>
          </a:xfrm>
        </p:spPr>
        <p:txBody>
          <a:bodyPr>
            <a:normAutofit fontScale="92500" lnSpcReduction="10000"/>
          </a:bodyPr>
          <a:lstStyle/>
          <a:p>
            <a:pPr marL="0" lvl="0" indent="0">
              <a:buNone/>
            </a:pPr>
            <a:r>
              <a:rPr lang="en-US" sz="2800" b="1" dirty="0">
                <a:solidFill>
                  <a:prstClr val="black"/>
                </a:solidFill>
                <a:latin typeface="Arial" panose="020B0604020202020204" pitchFamily="34" charset="0"/>
                <a:cs typeface="Arial" panose="020B0604020202020204" pitchFamily="34" charset="0"/>
              </a:rPr>
              <a:t>Which of these are </a:t>
            </a:r>
            <a:r>
              <a:rPr lang="en-US" sz="2800" b="1" i="1" dirty="0">
                <a:solidFill>
                  <a:srgbClr val="FF0000"/>
                </a:solidFill>
                <a:latin typeface="Arial" panose="020B0604020202020204" pitchFamily="34" charset="0"/>
                <a:cs typeface="Arial" panose="020B0604020202020204" pitchFamily="34" charset="0"/>
              </a:rPr>
              <a:t>“New and Relevant?” (assume not in file)</a:t>
            </a:r>
          </a:p>
          <a:p>
            <a:pPr marL="571500" indent="-288925">
              <a:buFont typeface="Arial" panose="020B0604020202020204" pitchFamily="34" charset="0"/>
              <a:buChar char="•"/>
            </a:pPr>
            <a:endParaRPr lang="en-US" sz="2800" dirty="0">
              <a:solidFill>
                <a:prstClr val="black"/>
              </a:solidFill>
              <a:latin typeface="Arial" panose="020B0604020202020204" pitchFamily="34" charset="0"/>
              <a:cs typeface="Arial" panose="020B0604020202020204" pitchFamily="34" charset="0"/>
            </a:endParaRPr>
          </a:p>
          <a:p>
            <a:pPr marL="571500" indent="-288925">
              <a:buFont typeface="Arial" panose="020B0604020202020204" pitchFamily="34" charset="0"/>
              <a:buChar char="•"/>
            </a:pPr>
            <a:r>
              <a:rPr lang="en-US" sz="2800" dirty="0">
                <a:solidFill>
                  <a:prstClr val="black"/>
                </a:solidFill>
                <a:latin typeface="Arial" panose="020B0604020202020204" pitchFamily="34" charset="0"/>
                <a:cs typeface="Arial" panose="020B0604020202020204" pitchFamily="34" charset="0"/>
              </a:rPr>
              <a:t>Buddy statements from those who supervised Mr. Foreman while serving in Korea and witnessed him on the DMZ. </a:t>
            </a:r>
          </a:p>
          <a:p>
            <a:pPr marL="282575"/>
            <a:endParaRPr lang="en-US" sz="1100" dirty="0">
              <a:solidFill>
                <a:prstClr val="black"/>
              </a:solidFill>
              <a:latin typeface="Arial" panose="020B0604020202020204" pitchFamily="34" charset="0"/>
              <a:cs typeface="Arial" panose="020B0604020202020204" pitchFamily="34" charset="0"/>
            </a:endParaRPr>
          </a:p>
          <a:p>
            <a:pPr marL="571500" indent="-288925">
              <a:buFont typeface="Arial" panose="020B0604020202020204" pitchFamily="34" charset="0"/>
              <a:buChar char="•"/>
            </a:pPr>
            <a:r>
              <a:rPr lang="en-US" sz="2800" dirty="0">
                <a:solidFill>
                  <a:prstClr val="black"/>
                </a:solidFill>
                <a:latin typeface="Arial" panose="020B0604020202020204" pitchFamily="34" charset="0"/>
                <a:cs typeface="Arial" panose="020B0604020202020204" pitchFamily="34" charset="0"/>
              </a:rPr>
              <a:t>Doctor’s notes confirming that Mr. Foreman has a diagnosis for ischemic heart disease</a:t>
            </a:r>
          </a:p>
          <a:p>
            <a:pPr marL="282575"/>
            <a:endParaRPr lang="en-US" sz="1100" dirty="0">
              <a:solidFill>
                <a:prstClr val="black"/>
              </a:solidFill>
              <a:latin typeface="Arial" panose="020B0604020202020204" pitchFamily="34" charset="0"/>
              <a:cs typeface="Arial" panose="020B0604020202020204" pitchFamily="34" charset="0"/>
            </a:endParaRPr>
          </a:p>
          <a:p>
            <a:pPr marL="571500" indent="-288925">
              <a:buFont typeface="Arial" panose="020B0604020202020204" pitchFamily="34" charset="0"/>
              <a:buChar char="•"/>
            </a:pPr>
            <a:r>
              <a:rPr lang="en-US" sz="2800" dirty="0">
                <a:solidFill>
                  <a:prstClr val="black"/>
                </a:solidFill>
                <a:latin typeface="Arial" panose="020B0604020202020204" pitchFamily="34" charset="0"/>
                <a:cs typeface="Arial" panose="020B0604020202020204" pitchFamily="34" charset="0"/>
              </a:rPr>
              <a:t>Spouse statement documenting the effects of ischemic heart disease on Mr. Foreman’s daily life</a:t>
            </a:r>
          </a:p>
          <a:p>
            <a:pPr marL="282575"/>
            <a:endParaRPr lang="en-US" sz="1100" dirty="0">
              <a:solidFill>
                <a:prstClr val="black"/>
              </a:solidFill>
              <a:latin typeface="Arial" panose="020B0604020202020204" pitchFamily="34" charset="0"/>
              <a:cs typeface="Arial" panose="020B0604020202020204" pitchFamily="34" charset="0"/>
            </a:endParaRPr>
          </a:p>
          <a:p>
            <a:pPr marL="571500" indent="-288925">
              <a:buFont typeface="Arial" panose="020B0604020202020204" pitchFamily="34" charset="0"/>
              <a:buChar char="•"/>
            </a:pPr>
            <a:r>
              <a:rPr lang="en-US" sz="2800" dirty="0">
                <a:solidFill>
                  <a:prstClr val="black"/>
                </a:solidFill>
                <a:latin typeface="Arial" panose="020B0604020202020204" pitchFamily="34" charset="0"/>
                <a:cs typeface="Arial" panose="020B0604020202020204" pitchFamily="34" charset="0"/>
              </a:rPr>
              <a:t>Photos of Mr. Foreman in Korea alongside defoliated areas or signs/landmarks indicating he was physically present at the DMZ</a:t>
            </a:r>
          </a:p>
          <a:p>
            <a:pPr marL="571500" indent="-288925">
              <a:buFont typeface="Arial" panose="020B0604020202020204" pitchFamily="34" charset="0"/>
              <a:buChar char="•"/>
            </a:pPr>
            <a:endParaRPr lang="en-US" sz="1050" dirty="0">
              <a:solidFill>
                <a:prstClr val="black"/>
              </a:solidFill>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58183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0BD92-91B3-3C28-97F3-DDF8CDDFC5FD}"/>
              </a:ext>
            </a:extLst>
          </p:cNvPr>
          <p:cNvSpPr>
            <a:spLocks noGrp="1"/>
          </p:cNvSpPr>
          <p:nvPr>
            <p:ph type="title"/>
          </p:nvPr>
        </p:nvSpPr>
        <p:spPr>
          <a:xfrm>
            <a:off x="1565910" y="365125"/>
            <a:ext cx="10367010" cy="1325563"/>
          </a:xfrm>
        </p:spPr>
        <p:txBody>
          <a:bodyPr/>
          <a:lstStyle/>
          <a:p>
            <a:r>
              <a:rPr lang="en-US" sz="4400" b="1" dirty="0">
                <a:latin typeface="Arial" panose="020B0604020202020204" pitchFamily="34" charset="0"/>
                <a:cs typeface="Arial" panose="020B0604020202020204" pitchFamily="34" charset="0"/>
              </a:rPr>
              <a:t>Supplemental Claims: New and Relevant Evidence</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03E5E00-28F3-6873-5774-D238F20BD3E8}"/>
              </a:ext>
            </a:extLst>
          </p:cNvPr>
          <p:cNvSpPr>
            <a:spLocks noGrp="1"/>
          </p:cNvSpPr>
          <p:nvPr>
            <p:ph idx="1"/>
          </p:nvPr>
        </p:nvSpPr>
        <p:spPr>
          <a:xfrm>
            <a:off x="285750" y="1825625"/>
            <a:ext cx="11647170" cy="4351338"/>
          </a:xfrm>
        </p:spPr>
        <p:txBody>
          <a:bodyPr/>
          <a:lstStyle/>
          <a:p>
            <a:r>
              <a:rPr lang="en-US" dirty="0">
                <a:latin typeface="Arial" panose="020B0604020202020204" pitchFamily="34" charset="0"/>
                <a:cs typeface="Arial" panose="020B0604020202020204" pitchFamily="34" charset="0"/>
              </a:rPr>
              <a:t>This Evidence discussion can be applied to appeals and to new cases.</a:t>
            </a:r>
          </a:p>
          <a:p>
            <a:r>
              <a:rPr lang="en-US" dirty="0">
                <a:latin typeface="Arial" panose="020B0604020202020204" pitchFamily="34" charset="0"/>
                <a:cs typeface="Arial" panose="020B0604020202020204" pitchFamily="34" charset="0"/>
              </a:rPr>
              <a:t>When submitting articles, they need to be the entire research article, not just a link.  The VA has a duty to look at all evidence, but that does not carry over into looking up or researching non-submitted evidence.</a:t>
            </a:r>
          </a:p>
          <a:p>
            <a:r>
              <a:rPr lang="en-US" dirty="0">
                <a:latin typeface="Arial" panose="020B0604020202020204" pitchFamily="34" charset="0"/>
                <a:cs typeface="Arial" panose="020B0604020202020204" pitchFamily="34" charset="0"/>
              </a:rPr>
              <a:t>BVA cases are not precedent-setting.  Only Court of Appeals cases set precedent. </a:t>
            </a:r>
          </a:p>
        </p:txBody>
      </p:sp>
    </p:spTree>
    <p:extLst>
      <p:ext uri="{BB962C8B-B14F-4D97-AF65-F5344CB8AC3E}">
        <p14:creationId xmlns:p14="http://schemas.microsoft.com/office/powerpoint/2010/main" val="10465777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12CC4-56CC-515D-2715-A28183DAF11B}"/>
              </a:ext>
            </a:extLst>
          </p:cNvPr>
          <p:cNvSpPr>
            <a:spLocks noGrp="1"/>
          </p:cNvSpPr>
          <p:nvPr>
            <p:ph type="title"/>
          </p:nvPr>
        </p:nvSpPr>
        <p:spPr>
          <a:xfrm>
            <a:off x="1565910" y="365125"/>
            <a:ext cx="10355580" cy="1325563"/>
          </a:xfrm>
        </p:spPr>
        <p:txBody>
          <a:bodyPr/>
          <a:lstStyle/>
          <a:p>
            <a:r>
              <a:rPr lang="en-US" b="1" dirty="0">
                <a:latin typeface="Arial" panose="020B0604020202020204" pitchFamily="34" charset="0"/>
                <a:cs typeface="Arial" panose="020B0604020202020204" pitchFamily="34" charset="0"/>
              </a:rPr>
              <a:t>Post-Supplemental Claim </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Decision Review Options</a:t>
            </a:r>
          </a:p>
        </p:txBody>
      </p:sp>
      <p:pic>
        <p:nvPicPr>
          <p:cNvPr id="5" name="Content Placeholder 4">
            <a:extLst>
              <a:ext uri="{FF2B5EF4-FFF2-40B4-BE49-F238E27FC236}">
                <a16:creationId xmlns:a16="http://schemas.microsoft.com/office/drawing/2014/main" id="{63B6DF08-D238-47F0-A8C4-5B68C97F6691}"/>
              </a:ext>
            </a:extLst>
          </p:cNvPr>
          <p:cNvPicPr>
            <a:picLocks noGrp="1" noChangeAspect="1"/>
          </p:cNvPicPr>
          <p:nvPr>
            <p:ph idx="1"/>
          </p:nvPr>
        </p:nvPicPr>
        <p:blipFill>
          <a:blip r:embed="rId3"/>
          <a:stretch>
            <a:fillRect/>
          </a:stretch>
        </p:blipFill>
        <p:spPr>
          <a:xfrm>
            <a:off x="1139298" y="1879356"/>
            <a:ext cx="9913403" cy="4876833"/>
          </a:xfrm>
        </p:spPr>
      </p:pic>
    </p:spTree>
    <p:extLst>
      <p:ext uri="{BB962C8B-B14F-4D97-AF65-F5344CB8AC3E}">
        <p14:creationId xmlns:p14="http://schemas.microsoft.com/office/powerpoint/2010/main" val="10487154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8F792-1117-6FE3-B06D-EB2A0266B7A8}"/>
              </a:ext>
            </a:extLst>
          </p:cNvPr>
          <p:cNvSpPr>
            <a:spLocks noGrp="1"/>
          </p:cNvSpPr>
          <p:nvPr>
            <p:ph type="title"/>
          </p:nvPr>
        </p:nvSpPr>
        <p:spPr>
          <a:xfrm>
            <a:off x="1565188" y="365125"/>
            <a:ext cx="10387915" cy="1325563"/>
          </a:xfrm>
        </p:spPr>
        <p:txBody>
          <a:bodyPr/>
          <a:lstStyle/>
          <a:p>
            <a:r>
              <a:rPr lang="en-US" b="1" dirty="0">
                <a:latin typeface="Arial" panose="020B0604020202020204" pitchFamily="34" charset="0"/>
                <a:cs typeface="Arial" panose="020B0604020202020204" pitchFamily="34" charset="0"/>
              </a:rPr>
              <a:t>Higher Level Review</a:t>
            </a:r>
            <a:br>
              <a:rPr lang="en-US" b="1" dirty="0">
                <a:latin typeface="Arial" panose="020B0604020202020204" pitchFamily="34" charset="0"/>
                <a:cs typeface="Arial" panose="020B0604020202020204" pitchFamily="34" charset="0"/>
              </a:rPr>
            </a:br>
            <a:r>
              <a:rPr lang="en-US" b="1" dirty="0">
                <a:solidFill>
                  <a:srgbClr val="991A1E"/>
                </a:solidFill>
                <a:latin typeface="Arial" panose="020B0604020202020204" pitchFamily="34" charset="0"/>
                <a:cs typeface="Arial" panose="020B0604020202020204" pitchFamily="34" charset="0"/>
              </a:rPr>
              <a:t>38 CFR 3.2601</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48A49F9-4254-EE43-D48E-F7B132F3C138}"/>
              </a:ext>
            </a:extLst>
          </p:cNvPr>
          <p:cNvSpPr>
            <a:spLocks noGrp="1"/>
          </p:cNvSpPr>
          <p:nvPr>
            <p:ph idx="1"/>
          </p:nvPr>
        </p:nvSpPr>
        <p:spPr>
          <a:xfrm>
            <a:off x="271849" y="1825625"/>
            <a:ext cx="11681254" cy="4351338"/>
          </a:xfrm>
        </p:spPr>
        <p:txBody>
          <a:bodyPr>
            <a:normAutofit fontScale="92500" lnSpcReduction="20000"/>
          </a:bodyPr>
          <a:lstStyle/>
          <a:p>
            <a:pPr marL="346075" indent="-230188">
              <a:buFont typeface="Arial" panose="020B0604020202020204" pitchFamily="34" charset="0"/>
              <a:buChar char="•"/>
            </a:pPr>
            <a:r>
              <a:rPr lang="en-US" dirty="0">
                <a:latin typeface="Arial" panose="020B0604020202020204" pitchFamily="34" charset="0"/>
                <a:cs typeface="Arial" panose="020B0604020202020204" pitchFamily="34" charset="0"/>
              </a:rPr>
              <a:t>A detailed VA Form 21-4138 should be completed with all higher-level reviews explaining what evidence you want the higher-level reviewer to consider.</a:t>
            </a:r>
            <a:endParaRPr lang="en-US" sz="2800" dirty="0">
              <a:latin typeface="Arial" panose="020B0604020202020204" pitchFamily="34" charset="0"/>
              <a:cs typeface="Arial" panose="020B0604020202020204" pitchFamily="34" charset="0"/>
            </a:endParaRPr>
          </a:p>
          <a:p>
            <a:pPr marL="346075" indent="-230188">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a:p>
            <a:pPr marL="346075" indent="-230188">
              <a:buFont typeface="Arial" panose="020B0604020202020204" pitchFamily="34" charset="0"/>
              <a:buChar char="•"/>
            </a:pPr>
            <a:r>
              <a:rPr lang="en-US" sz="2800" dirty="0">
                <a:latin typeface="Arial" panose="020B0604020202020204" pitchFamily="34" charset="0"/>
                <a:cs typeface="Arial" panose="020B0604020202020204" pitchFamily="34" charset="0"/>
              </a:rPr>
              <a:t>Review is solely on evidence of record – cannot submit additional evidence</a:t>
            </a:r>
          </a:p>
          <a:p>
            <a:pPr marL="346075" indent="-230188">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a:p>
            <a:pPr marL="346075" indent="-230188">
              <a:buFont typeface="Arial" panose="020B0604020202020204" pitchFamily="34" charset="0"/>
              <a:buChar char="•"/>
            </a:pPr>
            <a:r>
              <a:rPr lang="en-US" sz="2800" dirty="0">
                <a:latin typeface="Arial" panose="020B0604020202020204" pitchFamily="34" charset="0"/>
                <a:cs typeface="Arial" panose="020B0604020202020204" pitchFamily="34" charset="0"/>
              </a:rPr>
              <a:t>Decisions can be overturned based on a difference of opinion or CUE</a:t>
            </a:r>
          </a:p>
          <a:p>
            <a:pPr marL="346075" indent="-230188"/>
            <a:endParaRPr lang="en-US" sz="2800" dirty="0">
              <a:latin typeface="Arial" panose="020B0604020202020204" pitchFamily="34" charset="0"/>
              <a:cs typeface="Arial" panose="020B0604020202020204" pitchFamily="34" charset="0"/>
            </a:endParaRPr>
          </a:p>
          <a:p>
            <a:pPr marL="346075" indent="-230188">
              <a:buFont typeface="Arial" panose="020B0604020202020204" pitchFamily="34" charset="0"/>
              <a:buChar char="•"/>
            </a:pPr>
            <a:r>
              <a:rPr lang="en-US" sz="2800" dirty="0">
                <a:latin typeface="Arial" panose="020B0604020202020204" pitchFamily="34" charset="0"/>
                <a:cs typeface="Arial" panose="020B0604020202020204" pitchFamily="34" charset="0"/>
              </a:rPr>
              <a:t>Can only be requested within </a:t>
            </a:r>
            <a:r>
              <a:rPr lang="en-US" sz="2800" b="1" u="sng" dirty="0">
                <a:latin typeface="Arial" panose="020B0604020202020204" pitchFamily="34" charset="0"/>
                <a:cs typeface="Arial" panose="020B0604020202020204" pitchFamily="34" charset="0"/>
              </a:rPr>
              <a:t>one year </a:t>
            </a:r>
            <a:r>
              <a:rPr lang="en-US" sz="2800" dirty="0">
                <a:latin typeface="Arial" panose="020B0604020202020204" pitchFamily="34" charset="0"/>
                <a:cs typeface="Arial" panose="020B0604020202020204" pitchFamily="34" charset="0"/>
              </a:rPr>
              <a:t>of a notice of a rating decision</a:t>
            </a:r>
          </a:p>
          <a:p>
            <a:pPr marL="346075" indent="-230188">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a:p>
            <a:pPr marL="346075" indent="-230188">
              <a:buFont typeface="Arial" panose="020B0604020202020204" pitchFamily="34" charset="0"/>
              <a:buChar char="•"/>
            </a:pPr>
            <a:r>
              <a:rPr lang="en-US" sz="2800" dirty="0">
                <a:latin typeface="Arial" panose="020B0604020202020204" pitchFamily="34" charset="0"/>
                <a:cs typeface="Arial" panose="020B0604020202020204" pitchFamily="34" charset="0"/>
              </a:rPr>
              <a:t>An informal conference with the reviewer can be requested</a:t>
            </a:r>
          </a:p>
          <a:p>
            <a:endParaRPr lang="en-US" dirty="0"/>
          </a:p>
        </p:txBody>
      </p:sp>
    </p:spTree>
    <p:extLst>
      <p:ext uri="{BB962C8B-B14F-4D97-AF65-F5344CB8AC3E}">
        <p14:creationId xmlns:p14="http://schemas.microsoft.com/office/powerpoint/2010/main" val="3287206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46DE8-EB02-6795-F7F5-1D64FD91B8CE}"/>
              </a:ext>
            </a:extLst>
          </p:cNvPr>
          <p:cNvSpPr>
            <a:spLocks noGrp="1"/>
          </p:cNvSpPr>
          <p:nvPr>
            <p:ph type="title"/>
          </p:nvPr>
        </p:nvSpPr>
        <p:spPr>
          <a:xfrm>
            <a:off x="1565189" y="365125"/>
            <a:ext cx="10387913" cy="1325563"/>
          </a:xfrm>
        </p:spPr>
        <p:txBody>
          <a:bodyPr/>
          <a:lstStyle/>
          <a:p>
            <a:r>
              <a:rPr lang="en-US" b="1" dirty="0">
                <a:latin typeface="Arial" panose="020B0604020202020204" pitchFamily="34" charset="0"/>
                <a:cs typeface="Arial" panose="020B0604020202020204" pitchFamily="34" charset="0"/>
              </a:rPr>
              <a:t>Higher Level Review </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When to use</a:t>
            </a:r>
          </a:p>
        </p:txBody>
      </p:sp>
      <p:sp>
        <p:nvSpPr>
          <p:cNvPr id="3" name="Content Placeholder 2">
            <a:extLst>
              <a:ext uri="{FF2B5EF4-FFF2-40B4-BE49-F238E27FC236}">
                <a16:creationId xmlns:a16="http://schemas.microsoft.com/office/drawing/2014/main" id="{C392DC24-7CD8-737A-D7ED-363D983F5C61}"/>
              </a:ext>
            </a:extLst>
          </p:cNvPr>
          <p:cNvSpPr>
            <a:spLocks noGrp="1"/>
          </p:cNvSpPr>
          <p:nvPr>
            <p:ph idx="1"/>
          </p:nvPr>
        </p:nvSpPr>
        <p:spPr>
          <a:xfrm>
            <a:off x="271849" y="1825625"/>
            <a:ext cx="11681254" cy="4351338"/>
          </a:xfrm>
        </p:spPr>
        <p:txBody>
          <a:bodyPr/>
          <a:lstStyle/>
          <a:p>
            <a:r>
              <a:rPr lang="en-US" dirty="0">
                <a:latin typeface="Arial" panose="020B0604020202020204" pitchFamily="34" charset="0"/>
                <a:cs typeface="Arial" panose="020B0604020202020204" pitchFamily="34" charset="0"/>
              </a:rPr>
              <a:t>Decision will be much quicker than an appeal to the BVA</a:t>
            </a:r>
          </a:p>
          <a:p>
            <a:r>
              <a:rPr lang="en-US" dirty="0">
                <a:latin typeface="Arial" panose="020B0604020202020204" pitchFamily="34" charset="0"/>
                <a:cs typeface="Arial" panose="020B0604020202020204" pitchFamily="34" charset="0"/>
              </a:rPr>
              <a:t>When you can articulate with the evidence from the file that the rater made an error.</a:t>
            </a:r>
          </a:p>
          <a:p>
            <a:r>
              <a:rPr lang="en-US" dirty="0">
                <a:latin typeface="Arial" panose="020B0604020202020204" pitchFamily="34" charset="0"/>
                <a:cs typeface="Arial" panose="020B0604020202020204" pitchFamily="34" charset="0"/>
              </a:rPr>
              <a:t>Side Caveat:  A rater can go with what a C&amp;P examiner recommends, or they can go one up or one down on the percentage. A rater can also deny, even if the Examiner gives a positive exam. They need to articulate why they made the decision in the decision narrative.   </a:t>
            </a:r>
          </a:p>
        </p:txBody>
      </p:sp>
    </p:spTree>
    <p:extLst>
      <p:ext uri="{BB962C8B-B14F-4D97-AF65-F5344CB8AC3E}">
        <p14:creationId xmlns:p14="http://schemas.microsoft.com/office/powerpoint/2010/main" val="1640407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47231-8CA3-8AC8-C447-D27C9AFD06BC}"/>
              </a:ext>
            </a:extLst>
          </p:cNvPr>
          <p:cNvSpPr>
            <a:spLocks noGrp="1"/>
          </p:cNvSpPr>
          <p:nvPr>
            <p:ph type="title"/>
          </p:nvPr>
        </p:nvSpPr>
        <p:spPr>
          <a:xfrm>
            <a:off x="1565910" y="365125"/>
            <a:ext cx="10367010" cy="1325563"/>
          </a:xfrm>
        </p:spPr>
        <p:txBody>
          <a:bodyPr/>
          <a:lstStyle/>
          <a:p>
            <a:r>
              <a:rPr lang="en-US" b="1" dirty="0">
                <a:latin typeface="Arial" panose="020B0604020202020204" pitchFamily="34" charset="0"/>
                <a:cs typeface="Arial" panose="020B0604020202020204" pitchFamily="34" charset="0"/>
              </a:rPr>
              <a:t>What To Do If A Benefits </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Claim Is Denied</a:t>
            </a:r>
          </a:p>
        </p:txBody>
      </p:sp>
      <p:sp>
        <p:nvSpPr>
          <p:cNvPr id="6" name="Content Placeholder 5">
            <a:extLst>
              <a:ext uri="{FF2B5EF4-FFF2-40B4-BE49-F238E27FC236}">
                <a16:creationId xmlns:a16="http://schemas.microsoft.com/office/drawing/2014/main" id="{7EA2923A-D765-6049-D536-2B3B19DD8385}"/>
              </a:ext>
            </a:extLst>
          </p:cNvPr>
          <p:cNvSpPr>
            <a:spLocks noGrp="1"/>
          </p:cNvSpPr>
          <p:nvPr>
            <p:ph idx="1"/>
          </p:nvPr>
        </p:nvSpPr>
        <p:spPr>
          <a:xfrm>
            <a:off x="274320" y="1825625"/>
            <a:ext cx="11658600" cy="4351338"/>
          </a:xfrm>
        </p:spPr>
        <p:txBody>
          <a:bodyPr/>
          <a:lstStyle/>
          <a:p>
            <a:pPr>
              <a:buClr>
                <a:schemeClr val="tx1"/>
              </a:buClr>
            </a:pPr>
            <a:r>
              <a:rPr lang="en-US" altLang="en-US" sz="2800" dirty="0">
                <a:latin typeface="Arial" panose="020B0604020202020204" pitchFamily="34" charset="0"/>
                <a:cs typeface="Arial" panose="020B0604020202020204" pitchFamily="34" charset="0"/>
              </a:rPr>
              <a:t>If a VA benefits claim is denied, the claimant has the right to appeal the decision</a:t>
            </a:r>
          </a:p>
          <a:p>
            <a:pPr>
              <a:buClr>
                <a:schemeClr val="tx1"/>
              </a:buClr>
            </a:pPr>
            <a:endParaRPr lang="en-US" altLang="en-US" sz="2800" dirty="0">
              <a:latin typeface="Arial" panose="020B0604020202020204" pitchFamily="34" charset="0"/>
              <a:cs typeface="Arial" panose="020B0604020202020204" pitchFamily="34" charset="0"/>
            </a:endParaRPr>
          </a:p>
          <a:p>
            <a:pPr>
              <a:buClr>
                <a:schemeClr val="tx1"/>
              </a:buClr>
            </a:pPr>
            <a:r>
              <a:rPr lang="en-US" altLang="en-US" sz="2800" dirty="0">
                <a:latin typeface="Arial" panose="020B0604020202020204" pitchFamily="34" charset="0"/>
                <a:cs typeface="Arial" panose="020B0604020202020204" pitchFamily="34" charset="0"/>
              </a:rPr>
              <a:t>Currently, there are 3 decision review options to choose from, which will be discussed later in this class, and they are </a:t>
            </a:r>
          </a:p>
          <a:p>
            <a:pPr marL="457200" lvl="1" indent="0">
              <a:buClr>
                <a:schemeClr val="tx1"/>
              </a:buClr>
              <a:buNone/>
            </a:pPr>
            <a:r>
              <a:rPr lang="en-US" altLang="en-US" dirty="0">
                <a:latin typeface="Arial" panose="020B0604020202020204" pitchFamily="34" charset="0"/>
                <a:cs typeface="Arial" panose="020B0604020202020204" pitchFamily="34" charset="0"/>
              </a:rPr>
              <a:t>1. Higher Level Review</a:t>
            </a:r>
          </a:p>
          <a:p>
            <a:pPr marL="457200" lvl="1" indent="0">
              <a:buClr>
                <a:schemeClr val="tx1"/>
              </a:buClr>
              <a:buNone/>
            </a:pPr>
            <a:r>
              <a:rPr lang="en-US" altLang="en-US" dirty="0">
                <a:latin typeface="Arial" panose="020B0604020202020204" pitchFamily="34" charset="0"/>
                <a:cs typeface="Arial" panose="020B0604020202020204" pitchFamily="34" charset="0"/>
              </a:rPr>
              <a:t>2. Supplemental Claim</a:t>
            </a:r>
          </a:p>
          <a:p>
            <a:pPr marL="457200" lvl="1" indent="0">
              <a:buClr>
                <a:schemeClr val="tx1"/>
              </a:buClr>
              <a:buNone/>
            </a:pPr>
            <a:r>
              <a:rPr lang="en-US" altLang="en-US" dirty="0">
                <a:latin typeface="Arial" panose="020B0604020202020204" pitchFamily="34" charset="0"/>
                <a:cs typeface="Arial" panose="020B0604020202020204" pitchFamily="34" charset="0"/>
              </a:rPr>
              <a:t>3. BVA: 3 Avenues for BVA</a:t>
            </a:r>
          </a:p>
        </p:txBody>
      </p:sp>
    </p:spTree>
    <p:extLst>
      <p:ext uri="{BB962C8B-B14F-4D97-AF65-F5344CB8AC3E}">
        <p14:creationId xmlns:p14="http://schemas.microsoft.com/office/powerpoint/2010/main" val="22804177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82940-2875-803C-B7C7-4F738F56D036}"/>
              </a:ext>
            </a:extLst>
          </p:cNvPr>
          <p:cNvSpPr>
            <a:spLocks noGrp="1"/>
          </p:cNvSpPr>
          <p:nvPr>
            <p:ph type="title"/>
          </p:nvPr>
        </p:nvSpPr>
        <p:spPr>
          <a:xfrm>
            <a:off x="1556950" y="365125"/>
            <a:ext cx="10387914" cy="1325563"/>
          </a:xfrm>
        </p:spPr>
        <p:txBody>
          <a:bodyPr/>
          <a:lstStyle/>
          <a:p>
            <a:r>
              <a:rPr lang="en-US" b="1" dirty="0">
                <a:latin typeface="Arial" panose="020B0604020202020204" pitchFamily="34" charset="0"/>
                <a:cs typeface="Arial" panose="020B0604020202020204" pitchFamily="34" charset="0"/>
              </a:rPr>
              <a:t>Higher Level Review Example</a:t>
            </a:r>
          </a:p>
        </p:txBody>
      </p:sp>
      <p:sp>
        <p:nvSpPr>
          <p:cNvPr id="3" name="Content Placeholder 2">
            <a:extLst>
              <a:ext uri="{FF2B5EF4-FFF2-40B4-BE49-F238E27FC236}">
                <a16:creationId xmlns:a16="http://schemas.microsoft.com/office/drawing/2014/main" id="{70176186-BC69-0FCA-5571-489634B3DF3E}"/>
              </a:ext>
            </a:extLst>
          </p:cNvPr>
          <p:cNvSpPr>
            <a:spLocks noGrp="1"/>
          </p:cNvSpPr>
          <p:nvPr>
            <p:ph idx="1"/>
          </p:nvPr>
        </p:nvSpPr>
        <p:spPr>
          <a:xfrm>
            <a:off x="288323" y="1825625"/>
            <a:ext cx="11656541" cy="4351338"/>
          </a:xfrm>
        </p:spPr>
        <p:txBody>
          <a:bodyPr>
            <a:normAutofit fontScale="85000" lnSpcReduction="20000"/>
          </a:bodyPr>
          <a:lstStyle/>
          <a:p>
            <a:pPr marL="0" indent="0">
              <a:buNone/>
            </a:pPr>
            <a:r>
              <a:rPr lang="en-US" sz="3600" dirty="0">
                <a:latin typeface="Arial" panose="020B0604020202020204" pitchFamily="34" charset="0"/>
                <a:cs typeface="Arial" panose="020B0604020202020204" pitchFamily="34" charset="0"/>
              </a:rPr>
              <a:t>Example: </a:t>
            </a:r>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Johnny Utah claimed service connection for fibromyalgia related to service in Southwest Asia in 2005. He was diagnosed with fibromyalgia in 2011, three years after he separated from the military. Johnny completed an exam for fibromyalgia that sufficiently demonstrates his current level of impairment, and the DBQ is in his record, along with his service records and his 2011 diagnosis.</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However, VA denied service connection based on the lack of a diagnosis of fibromyalgia while in service. </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What are some reasons Johnny might consider Higher Level Review?  </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349834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1FF32-5D02-CE18-A1A7-10E306C0623D}"/>
              </a:ext>
            </a:extLst>
          </p:cNvPr>
          <p:cNvSpPr>
            <a:spLocks noGrp="1"/>
          </p:cNvSpPr>
          <p:nvPr>
            <p:ph type="title"/>
          </p:nvPr>
        </p:nvSpPr>
        <p:spPr>
          <a:xfrm>
            <a:off x="1565188" y="365125"/>
            <a:ext cx="10363201" cy="1325563"/>
          </a:xfrm>
        </p:spPr>
        <p:txBody>
          <a:bodyPr/>
          <a:lstStyle/>
          <a:p>
            <a:r>
              <a:rPr lang="en-US" b="1" dirty="0">
                <a:latin typeface="Arial" panose="020B0604020202020204" pitchFamily="34" charset="0"/>
                <a:cs typeface="Arial" panose="020B0604020202020204" pitchFamily="34" charset="0"/>
              </a:rPr>
              <a:t>Higher Level Review Example</a:t>
            </a:r>
          </a:p>
        </p:txBody>
      </p:sp>
      <p:sp>
        <p:nvSpPr>
          <p:cNvPr id="3" name="Content Placeholder 2">
            <a:extLst>
              <a:ext uri="{FF2B5EF4-FFF2-40B4-BE49-F238E27FC236}">
                <a16:creationId xmlns:a16="http://schemas.microsoft.com/office/drawing/2014/main" id="{4296D307-DA88-0C47-D5FF-74CE6E514E24}"/>
              </a:ext>
            </a:extLst>
          </p:cNvPr>
          <p:cNvSpPr>
            <a:spLocks noGrp="1"/>
          </p:cNvSpPr>
          <p:nvPr>
            <p:ph idx="1"/>
          </p:nvPr>
        </p:nvSpPr>
        <p:spPr>
          <a:xfrm>
            <a:off x="263611" y="1828801"/>
            <a:ext cx="11664778" cy="4664074"/>
          </a:xfrm>
        </p:spPr>
        <p:txBody>
          <a:bodyPr>
            <a:normAutofit fontScale="85000" lnSpcReduction="20000"/>
          </a:bodyPr>
          <a:lstStyle/>
          <a:p>
            <a:pPr marL="0" indent="0">
              <a:buNone/>
            </a:pPr>
            <a:r>
              <a:rPr lang="en-US" sz="2800" dirty="0">
                <a:latin typeface="Arial" panose="020B0604020202020204" pitchFamily="34" charset="0"/>
                <a:cs typeface="Arial" panose="020B0604020202020204" pitchFamily="34" charset="0"/>
              </a:rPr>
              <a:t>Why could Johnny request </a:t>
            </a:r>
            <a:r>
              <a:rPr lang="en-US" sz="2800" b="1" i="1" dirty="0">
                <a:solidFill>
                  <a:srgbClr val="FF0000"/>
                </a:solidFill>
                <a:latin typeface="Arial" panose="020B0604020202020204" pitchFamily="34" charset="0"/>
                <a:cs typeface="Arial" panose="020B0604020202020204" pitchFamily="34" charset="0"/>
              </a:rPr>
              <a:t>HLR</a:t>
            </a:r>
            <a:r>
              <a:rPr lang="en-US" sz="2800" dirty="0">
                <a:latin typeface="Arial" panose="020B0604020202020204" pitchFamily="34" charset="0"/>
                <a:cs typeface="Arial" panose="020B0604020202020204" pitchFamily="34" charset="0"/>
              </a:rPr>
              <a:t>? </a:t>
            </a:r>
          </a:p>
          <a:p>
            <a:endParaRPr lang="en-US" sz="2800" dirty="0">
              <a:latin typeface="Arial" panose="020B0604020202020204" pitchFamily="34" charset="0"/>
              <a:cs typeface="Arial" panose="020B0604020202020204" pitchFamily="34" charset="0"/>
            </a:endParaRPr>
          </a:p>
          <a:p>
            <a:pPr marL="571500" indent="-342900">
              <a:buFont typeface="Arial" panose="020B0604020202020204" pitchFamily="34" charset="0"/>
              <a:buChar char="•"/>
            </a:pPr>
            <a:r>
              <a:rPr lang="en-US" sz="2800" dirty="0">
                <a:latin typeface="Arial" panose="020B0604020202020204" pitchFamily="34" charset="0"/>
                <a:cs typeface="Arial" panose="020B0604020202020204" pitchFamily="34" charset="0"/>
              </a:rPr>
              <a:t>Fibromyalgia is a presumptive condition for Southwest Asia service</a:t>
            </a:r>
          </a:p>
          <a:p>
            <a:pPr marL="571500" indent="-34290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571500" indent="-342900">
              <a:buFont typeface="Arial" panose="020B0604020202020204" pitchFamily="34" charset="0"/>
              <a:buChar char="•"/>
            </a:pPr>
            <a:r>
              <a:rPr lang="en-US" sz="2800" dirty="0">
                <a:latin typeface="Arial" panose="020B0604020202020204" pitchFamily="34" charset="0"/>
                <a:cs typeface="Arial" panose="020B0604020202020204" pitchFamily="34" charset="0"/>
              </a:rPr>
              <a:t>Johnny’s military record indicates that he has qualifying Southwest Asia service in Iraq in 2011</a:t>
            </a:r>
          </a:p>
          <a:p>
            <a:pPr marL="571500" indent="-34290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571500" indent="-342900">
              <a:buFont typeface="Arial" panose="020B0604020202020204" pitchFamily="34" charset="0"/>
              <a:buChar char="•"/>
            </a:pPr>
            <a:r>
              <a:rPr lang="en-US" sz="2800" dirty="0">
                <a:latin typeface="Arial" panose="020B0604020202020204" pitchFamily="34" charset="0"/>
                <a:cs typeface="Arial" panose="020B0604020202020204" pitchFamily="34" charset="0"/>
              </a:rPr>
              <a:t>Johnny has had a current diagnosis of fibromyalgia for more than six months</a:t>
            </a:r>
          </a:p>
          <a:p>
            <a:pPr marL="571500" indent="-34290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571500" indent="-342900">
              <a:buFont typeface="Arial" panose="020B0604020202020204" pitchFamily="34" charset="0"/>
              <a:buChar char="•"/>
            </a:pPr>
            <a:r>
              <a:rPr lang="en-US" sz="2800" dirty="0">
                <a:latin typeface="Arial" panose="020B0604020202020204" pitchFamily="34" charset="0"/>
                <a:cs typeface="Arial" panose="020B0604020202020204" pitchFamily="34" charset="0"/>
              </a:rPr>
              <a:t>Johnny’s exam indicates that the condition is compensable at a rate greater than 10%</a:t>
            </a:r>
          </a:p>
          <a:p>
            <a:pPr marL="571500" indent="-342900">
              <a:buFont typeface="Arial" panose="020B0604020202020204" pitchFamily="34" charset="0"/>
              <a:buChar char="•"/>
            </a:pPr>
            <a:endParaRPr lang="en-US" sz="1100" dirty="0">
              <a:latin typeface="Arial" panose="020B0604020202020204" pitchFamily="34" charset="0"/>
              <a:cs typeface="Arial" panose="020B0604020202020204" pitchFamily="34" charset="0"/>
            </a:endParaRPr>
          </a:p>
          <a:p>
            <a:pPr marL="571500" indent="-342900">
              <a:buFont typeface="Arial" panose="020B0604020202020204" pitchFamily="34" charset="0"/>
              <a:buChar char="•"/>
            </a:pPr>
            <a:r>
              <a:rPr lang="en-US" sz="2800" dirty="0">
                <a:latin typeface="Arial" panose="020B0604020202020204" pitchFamily="34" charset="0"/>
                <a:cs typeface="Arial" panose="020B0604020202020204" pitchFamily="34" charset="0"/>
              </a:rPr>
              <a:t>VA misinterpreted the presumption, which dictates that the condition must have emerged while serving in Southwest Asia </a:t>
            </a:r>
            <a:r>
              <a:rPr lang="en-US" sz="2800" i="1" u="sng" dirty="0">
                <a:latin typeface="Arial" panose="020B0604020202020204" pitchFamily="34" charset="0"/>
                <a:cs typeface="Arial" panose="020B0604020202020204" pitchFamily="34" charset="0"/>
              </a:rPr>
              <a:t>OR</a:t>
            </a:r>
            <a:r>
              <a:rPr lang="en-US" sz="2800" dirty="0">
                <a:latin typeface="Arial" panose="020B0604020202020204" pitchFamily="34" charset="0"/>
                <a:cs typeface="Arial" panose="020B0604020202020204" pitchFamily="34" charset="0"/>
              </a:rPr>
              <a:t> by December 21, 2021. </a:t>
            </a:r>
          </a:p>
          <a:p>
            <a:endParaRPr lang="en-US" dirty="0"/>
          </a:p>
        </p:txBody>
      </p:sp>
    </p:spTree>
    <p:extLst>
      <p:ext uri="{BB962C8B-B14F-4D97-AF65-F5344CB8AC3E}">
        <p14:creationId xmlns:p14="http://schemas.microsoft.com/office/powerpoint/2010/main" val="15321165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5891D-13C2-742E-D3FD-61A7988E4957}"/>
              </a:ext>
            </a:extLst>
          </p:cNvPr>
          <p:cNvSpPr>
            <a:spLocks noGrp="1"/>
          </p:cNvSpPr>
          <p:nvPr>
            <p:ph type="title"/>
          </p:nvPr>
        </p:nvSpPr>
        <p:spPr>
          <a:xfrm>
            <a:off x="1573426" y="365125"/>
            <a:ext cx="10363199" cy="1325563"/>
          </a:xfrm>
        </p:spPr>
        <p:txBody>
          <a:bodyPr/>
          <a:lstStyle/>
          <a:p>
            <a:r>
              <a:rPr lang="en-US" b="1" dirty="0">
                <a:latin typeface="Arial" panose="020B0604020202020204" pitchFamily="34" charset="0"/>
                <a:cs typeface="Arial" panose="020B0604020202020204" pitchFamily="34" charset="0"/>
              </a:rPr>
              <a:t>Higher Level Review Decision</a:t>
            </a:r>
          </a:p>
        </p:txBody>
      </p:sp>
      <p:sp>
        <p:nvSpPr>
          <p:cNvPr id="3" name="Content Placeholder 2">
            <a:extLst>
              <a:ext uri="{FF2B5EF4-FFF2-40B4-BE49-F238E27FC236}">
                <a16:creationId xmlns:a16="http://schemas.microsoft.com/office/drawing/2014/main" id="{8369FDB3-9F51-19A0-8320-38C22B0A6586}"/>
              </a:ext>
            </a:extLst>
          </p:cNvPr>
          <p:cNvSpPr>
            <a:spLocks noGrp="1"/>
          </p:cNvSpPr>
          <p:nvPr>
            <p:ph idx="1"/>
          </p:nvPr>
        </p:nvSpPr>
        <p:spPr>
          <a:xfrm>
            <a:off x="304799" y="1825625"/>
            <a:ext cx="11631827" cy="4351338"/>
          </a:xfrm>
        </p:spPr>
        <p:txBody>
          <a:bodyPr/>
          <a:lstStyle/>
          <a:p>
            <a:pPr marL="0" indent="0">
              <a:buNone/>
            </a:pPr>
            <a:r>
              <a:rPr lang="en-US" sz="2400" b="1" dirty="0">
                <a:solidFill>
                  <a:srgbClr val="FF0000"/>
                </a:solidFill>
                <a:latin typeface="Arial" panose="020B0604020202020204" pitchFamily="34" charset="0"/>
                <a:cs typeface="Arial" panose="020B0604020202020204" pitchFamily="34" charset="0"/>
              </a:rPr>
              <a:t>38 CFR 3.2601(g), 3.2502 </a:t>
            </a:r>
            <a:endParaRPr lang="en-US" sz="2400" dirty="0">
              <a:latin typeface="Arial" panose="020B0604020202020204" pitchFamily="34" charset="0"/>
              <a:cs typeface="Arial" panose="020B0604020202020204" pitchFamily="34" charset="0"/>
            </a:endParaRPr>
          </a:p>
          <a:p>
            <a:pPr marL="687388" lvl="1" indent="-225425"/>
            <a:r>
              <a:rPr lang="en-US" dirty="0">
                <a:latin typeface="Arial" panose="020B0604020202020204" pitchFamily="34" charset="0"/>
                <a:cs typeface="Arial" panose="020B0604020202020204" pitchFamily="34" charset="0"/>
              </a:rPr>
              <a:t>Decision can deny, confirm, and continue benefits</a:t>
            </a:r>
          </a:p>
          <a:p>
            <a:pPr marL="687388" lvl="1" indent="-225425"/>
            <a:r>
              <a:rPr lang="en-US" dirty="0">
                <a:latin typeface="Arial" panose="020B0604020202020204" pitchFamily="34" charset="0"/>
                <a:cs typeface="Arial" panose="020B0604020202020204" pitchFamily="34" charset="0"/>
              </a:rPr>
              <a:t>Decision can grant benefits</a:t>
            </a:r>
          </a:p>
          <a:p>
            <a:pPr marL="687388" lvl="1" indent="-225425"/>
            <a:r>
              <a:rPr lang="en-US" dirty="0">
                <a:latin typeface="Arial" panose="020B0604020202020204" pitchFamily="34" charset="0"/>
                <a:cs typeface="Arial" panose="020B0604020202020204" pitchFamily="34" charset="0"/>
              </a:rPr>
              <a:t> The decision can propose to reduce benefits</a:t>
            </a:r>
          </a:p>
          <a:p>
            <a:pPr marL="687388" lvl="1" indent="-225425"/>
            <a:r>
              <a:rPr lang="en-US" dirty="0">
                <a:latin typeface="Arial" panose="020B0604020202020204" pitchFamily="34" charset="0"/>
                <a:cs typeface="Arial" panose="020B0604020202020204" pitchFamily="34" charset="0"/>
              </a:rPr>
              <a:t>Decision can send claim to supplemental claim lane for additional development</a:t>
            </a:r>
          </a:p>
          <a:p>
            <a:endParaRPr lang="en-US" dirty="0"/>
          </a:p>
        </p:txBody>
      </p:sp>
    </p:spTree>
    <p:extLst>
      <p:ext uri="{BB962C8B-B14F-4D97-AF65-F5344CB8AC3E}">
        <p14:creationId xmlns:p14="http://schemas.microsoft.com/office/powerpoint/2010/main" val="23480097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BC5C6-53EF-A92B-9ADE-8BE5D23CD313}"/>
              </a:ext>
            </a:extLst>
          </p:cNvPr>
          <p:cNvSpPr>
            <a:spLocks noGrp="1"/>
          </p:cNvSpPr>
          <p:nvPr>
            <p:ph type="title"/>
          </p:nvPr>
        </p:nvSpPr>
        <p:spPr>
          <a:xfrm>
            <a:off x="1565188" y="365125"/>
            <a:ext cx="10371439" cy="1325563"/>
          </a:xfrm>
        </p:spPr>
        <p:txBody>
          <a:bodyPr/>
          <a:lstStyle/>
          <a:p>
            <a:r>
              <a:rPr lang="en-US" b="1" dirty="0">
                <a:latin typeface="Arial" panose="020B0604020202020204" pitchFamily="34" charset="0"/>
                <a:cs typeface="Arial" panose="020B0604020202020204" pitchFamily="34" charset="0"/>
              </a:rPr>
              <a:t>Post- Higher Level Review Decision Review Options</a:t>
            </a:r>
          </a:p>
        </p:txBody>
      </p:sp>
      <p:pic>
        <p:nvPicPr>
          <p:cNvPr id="5" name="Content Placeholder 4">
            <a:extLst>
              <a:ext uri="{FF2B5EF4-FFF2-40B4-BE49-F238E27FC236}">
                <a16:creationId xmlns:a16="http://schemas.microsoft.com/office/drawing/2014/main" id="{43F61E6D-C8C4-8EC5-7DF0-C6FBCDA31EA4}"/>
              </a:ext>
            </a:extLst>
          </p:cNvPr>
          <p:cNvPicPr>
            <a:picLocks noGrp="1" noChangeAspect="1"/>
          </p:cNvPicPr>
          <p:nvPr>
            <p:ph idx="1"/>
          </p:nvPr>
        </p:nvPicPr>
        <p:blipFill>
          <a:blip r:embed="rId3"/>
          <a:stretch>
            <a:fillRect/>
          </a:stretch>
        </p:blipFill>
        <p:spPr>
          <a:xfrm>
            <a:off x="2062785" y="1825625"/>
            <a:ext cx="8652061" cy="4667250"/>
          </a:xfrm>
        </p:spPr>
      </p:pic>
    </p:spTree>
    <p:extLst>
      <p:ext uri="{BB962C8B-B14F-4D97-AF65-F5344CB8AC3E}">
        <p14:creationId xmlns:p14="http://schemas.microsoft.com/office/powerpoint/2010/main" val="16337406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9B072-A8BB-3570-B9C0-E03B2E882713}"/>
              </a:ext>
            </a:extLst>
          </p:cNvPr>
          <p:cNvSpPr>
            <a:spLocks noGrp="1"/>
          </p:cNvSpPr>
          <p:nvPr>
            <p:ph type="title"/>
          </p:nvPr>
        </p:nvSpPr>
        <p:spPr>
          <a:xfrm>
            <a:off x="1556950" y="365125"/>
            <a:ext cx="10346726" cy="1325563"/>
          </a:xfrm>
        </p:spPr>
        <p:txBody>
          <a:bodyPr>
            <a:normAutofit/>
          </a:bodyPr>
          <a:lstStyle/>
          <a:p>
            <a:r>
              <a:rPr lang="en-US" b="1" dirty="0">
                <a:latin typeface="Arial" panose="020B0604020202020204" pitchFamily="34" charset="0"/>
                <a:cs typeface="Arial" panose="020B0604020202020204" pitchFamily="34" charset="0"/>
              </a:rPr>
              <a:t>Appeal to Board of Veterans Appeals</a:t>
            </a:r>
            <a:br>
              <a:rPr lang="en-US" b="1" dirty="0">
                <a:latin typeface="Arial" panose="020B0604020202020204" pitchFamily="34" charset="0"/>
                <a:cs typeface="Arial" panose="020B0604020202020204" pitchFamily="34" charset="0"/>
              </a:rPr>
            </a:br>
            <a:r>
              <a:rPr lang="en-US" b="1" dirty="0">
                <a:solidFill>
                  <a:srgbClr val="991A1E"/>
                </a:solidFill>
                <a:latin typeface="Arial" panose="020B0604020202020204" pitchFamily="34" charset="0"/>
                <a:cs typeface="Arial" panose="020B0604020202020204" pitchFamily="34" charset="0"/>
              </a:rPr>
              <a:t>38 CFR 20.202</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CC9B5B2B-F1FA-7453-7FCA-214D25C7548C}"/>
              </a:ext>
            </a:extLst>
          </p:cNvPr>
          <p:cNvSpPr>
            <a:spLocks noGrp="1"/>
          </p:cNvSpPr>
          <p:nvPr>
            <p:ph idx="1"/>
          </p:nvPr>
        </p:nvSpPr>
        <p:spPr>
          <a:xfrm>
            <a:off x="288324" y="1825625"/>
            <a:ext cx="11615352" cy="4351338"/>
          </a:xfrm>
        </p:spPr>
        <p:txBody>
          <a:bodyPr>
            <a:normAutofit/>
          </a:bodyPr>
          <a:lstStyle/>
          <a:p>
            <a:r>
              <a:rPr lang="en-US" sz="2600" dirty="0">
                <a:latin typeface="Arial" panose="020B0604020202020204" pitchFamily="34" charset="0"/>
                <a:cs typeface="Arial" panose="020B0604020202020204" pitchFamily="34" charset="0"/>
              </a:rPr>
              <a:t>Under AMA, the NOD (VA Form 10182) is filed directly with the BVA</a:t>
            </a:r>
          </a:p>
          <a:p>
            <a:pPr marL="342900" indent="-342900">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r>
              <a:rPr lang="en-US" sz="2600" dirty="0">
                <a:latin typeface="Arial" panose="020B0604020202020204" pitchFamily="34" charset="0"/>
                <a:cs typeface="Arial" panose="020B0604020202020204" pitchFamily="34" charset="0"/>
              </a:rPr>
              <a:t>There are three separate BVA dockets:</a:t>
            </a:r>
          </a:p>
          <a:p>
            <a:pPr lvl="1"/>
            <a:r>
              <a:rPr lang="en-US" sz="2200" b="1" dirty="0">
                <a:latin typeface="Arial" panose="020B0604020202020204" pitchFamily="34" charset="0"/>
                <a:cs typeface="Arial" panose="020B0604020202020204" pitchFamily="34" charset="0"/>
              </a:rPr>
              <a:t>Direct Review</a:t>
            </a:r>
            <a:r>
              <a:rPr lang="en-US" sz="2200" dirty="0">
                <a:latin typeface="Arial" panose="020B0604020202020204" pitchFamily="34" charset="0"/>
                <a:cs typeface="Arial" panose="020B0604020202020204" pitchFamily="34" charset="0"/>
              </a:rPr>
              <a:t> </a:t>
            </a:r>
            <a:r>
              <a:rPr lang="en-US" sz="2200" b="1" dirty="0">
                <a:latin typeface="Arial" panose="020B0604020202020204" pitchFamily="34" charset="0"/>
                <a:cs typeface="Arial" panose="020B0604020202020204" pitchFamily="34" charset="0"/>
              </a:rPr>
              <a:t>docket</a:t>
            </a:r>
            <a:r>
              <a:rPr lang="en-US" sz="2200" dirty="0">
                <a:latin typeface="Arial" panose="020B0604020202020204" pitchFamily="34" charset="0"/>
                <a:cs typeface="Arial" panose="020B0604020202020204" pitchFamily="34" charset="0"/>
              </a:rPr>
              <a:t> with </a:t>
            </a:r>
            <a:r>
              <a:rPr lang="en-US" sz="2200" b="1" u="sng" dirty="0">
                <a:solidFill>
                  <a:srgbClr val="FF0000"/>
                </a:solidFill>
                <a:latin typeface="Arial" panose="020B0604020202020204" pitchFamily="34" charset="0"/>
                <a:cs typeface="Arial" panose="020B0604020202020204" pitchFamily="34" charset="0"/>
              </a:rPr>
              <a:t>no introduction of new evidence</a:t>
            </a:r>
          </a:p>
          <a:p>
            <a:pPr lvl="1"/>
            <a:endParaRPr lang="en-US" sz="2200" b="1" u="sng" dirty="0">
              <a:solidFill>
                <a:srgbClr val="991A1E"/>
              </a:solidFill>
              <a:latin typeface="Arial" panose="020B0604020202020204" pitchFamily="34" charset="0"/>
              <a:cs typeface="Arial" panose="020B0604020202020204" pitchFamily="34" charset="0"/>
            </a:endParaRPr>
          </a:p>
          <a:p>
            <a:pPr lvl="1"/>
            <a:r>
              <a:rPr lang="en-US" sz="2200" b="1" dirty="0">
                <a:latin typeface="Arial" panose="020B0604020202020204" pitchFamily="34" charset="0"/>
                <a:cs typeface="Arial" panose="020B0604020202020204" pitchFamily="34" charset="0"/>
              </a:rPr>
              <a:t>Evidence Only</a:t>
            </a:r>
            <a:r>
              <a:rPr lang="en-US" sz="2200" dirty="0">
                <a:latin typeface="Arial" panose="020B0604020202020204" pitchFamily="34" charset="0"/>
                <a:cs typeface="Arial" panose="020B0604020202020204" pitchFamily="34" charset="0"/>
              </a:rPr>
              <a:t> </a:t>
            </a:r>
            <a:r>
              <a:rPr lang="en-US" sz="2200" b="1" dirty="0">
                <a:latin typeface="Arial" panose="020B0604020202020204" pitchFamily="34" charset="0"/>
                <a:cs typeface="Arial" panose="020B0604020202020204" pitchFamily="34" charset="0"/>
              </a:rPr>
              <a:t>docket</a:t>
            </a:r>
            <a:r>
              <a:rPr lang="en-US" sz="2200" dirty="0">
                <a:latin typeface="Arial" panose="020B0604020202020204" pitchFamily="34" charset="0"/>
                <a:cs typeface="Arial" panose="020B0604020202020204" pitchFamily="34" charset="0"/>
              </a:rPr>
              <a:t> with</a:t>
            </a:r>
            <a:r>
              <a:rPr lang="en-US" sz="2200" dirty="0">
                <a:solidFill>
                  <a:srgbClr val="991A1E"/>
                </a:solidFill>
                <a:latin typeface="Arial" panose="020B0604020202020204" pitchFamily="34" charset="0"/>
                <a:cs typeface="Arial" panose="020B0604020202020204" pitchFamily="34" charset="0"/>
              </a:rPr>
              <a:t> </a:t>
            </a:r>
            <a:r>
              <a:rPr lang="en-US" sz="2200" b="1" dirty="0">
                <a:solidFill>
                  <a:srgbClr val="FF0000"/>
                </a:solidFill>
                <a:latin typeface="Arial" panose="020B0604020202020204" pitchFamily="34" charset="0"/>
                <a:cs typeface="Arial" panose="020B0604020202020204" pitchFamily="34" charset="0"/>
              </a:rPr>
              <a:t>limited window introduction of new evidence (90 days after NOD)</a:t>
            </a:r>
          </a:p>
          <a:p>
            <a:pPr lvl="1"/>
            <a:endParaRPr lang="en-US" sz="2200" b="1" dirty="0">
              <a:solidFill>
                <a:srgbClr val="991A1E"/>
              </a:solidFill>
              <a:latin typeface="Arial" panose="020B0604020202020204" pitchFamily="34" charset="0"/>
              <a:cs typeface="Arial" panose="020B0604020202020204" pitchFamily="34" charset="0"/>
            </a:endParaRPr>
          </a:p>
          <a:p>
            <a:pPr lvl="1"/>
            <a:r>
              <a:rPr lang="en-US" sz="2200" b="1" dirty="0">
                <a:latin typeface="Arial" panose="020B0604020202020204" pitchFamily="34" charset="0"/>
                <a:cs typeface="Arial" panose="020B0604020202020204" pitchFamily="34" charset="0"/>
              </a:rPr>
              <a:t>Hearing docket</a:t>
            </a:r>
            <a:r>
              <a:rPr lang="en-US" sz="2200" dirty="0">
                <a:latin typeface="Arial" panose="020B0604020202020204" pitchFamily="34" charset="0"/>
                <a:cs typeface="Arial" panose="020B0604020202020204" pitchFamily="34" charset="0"/>
              </a:rPr>
              <a:t> with </a:t>
            </a:r>
            <a:r>
              <a:rPr lang="en-US" sz="2200" b="1" dirty="0">
                <a:solidFill>
                  <a:srgbClr val="FF0000"/>
                </a:solidFill>
                <a:latin typeface="Arial" panose="020B0604020202020204" pitchFamily="34" charset="0"/>
                <a:cs typeface="Arial" panose="020B0604020202020204" pitchFamily="34" charset="0"/>
              </a:rPr>
              <a:t>limited window for introduction of new evidence (at hearing or up to 90 days after hearing)</a:t>
            </a:r>
          </a:p>
          <a:p>
            <a:pPr lvl="2"/>
            <a:endParaRPr lang="en-US" sz="11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2901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2D78B-5969-9224-5BE8-771FCDB6135B}"/>
              </a:ext>
            </a:extLst>
          </p:cNvPr>
          <p:cNvSpPr>
            <a:spLocks noGrp="1"/>
          </p:cNvSpPr>
          <p:nvPr>
            <p:ph type="title"/>
          </p:nvPr>
        </p:nvSpPr>
        <p:spPr>
          <a:xfrm>
            <a:off x="1573426" y="365125"/>
            <a:ext cx="10354963" cy="1325563"/>
          </a:xfrm>
        </p:spPr>
        <p:txBody>
          <a:bodyPr/>
          <a:lstStyle/>
          <a:p>
            <a:r>
              <a:rPr lang="en-US" b="1" dirty="0">
                <a:latin typeface="Arial" panose="020B0604020202020204" pitchFamily="34" charset="0"/>
                <a:cs typeface="Arial" panose="020B0604020202020204" pitchFamily="34" charset="0"/>
              </a:rPr>
              <a:t>VA Form 10-182</a:t>
            </a:r>
          </a:p>
        </p:txBody>
      </p:sp>
      <p:pic>
        <p:nvPicPr>
          <p:cNvPr id="5" name="Content Placeholder 4">
            <a:extLst>
              <a:ext uri="{FF2B5EF4-FFF2-40B4-BE49-F238E27FC236}">
                <a16:creationId xmlns:a16="http://schemas.microsoft.com/office/drawing/2014/main" id="{BEC8CA40-CF5C-736F-5F61-5BE8FA6AA5F4}"/>
              </a:ext>
            </a:extLst>
          </p:cNvPr>
          <p:cNvPicPr>
            <a:picLocks noGrp="1" noChangeAspect="1"/>
          </p:cNvPicPr>
          <p:nvPr>
            <p:ph idx="1"/>
          </p:nvPr>
        </p:nvPicPr>
        <p:blipFill>
          <a:blip r:embed="rId3"/>
          <a:stretch>
            <a:fillRect/>
          </a:stretch>
        </p:blipFill>
        <p:spPr>
          <a:xfrm>
            <a:off x="300598" y="1992086"/>
            <a:ext cx="11444470" cy="3690257"/>
          </a:xfrm>
        </p:spPr>
      </p:pic>
    </p:spTree>
    <p:extLst>
      <p:ext uri="{BB962C8B-B14F-4D97-AF65-F5344CB8AC3E}">
        <p14:creationId xmlns:p14="http://schemas.microsoft.com/office/powerpoint/2010/main" val="11173349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C2981-CE6F-75FE-AB46-00C936BABFB5}"/>
              </a:ext>
            </a:extLst>
          </p:cNvPr>
          <p:cNvSpPr>
            <a:spLocks noGrp="1"/>
          </p:cNvSpPr>
          <p:nvPr>
            <p:ph type="title"/>
          </p:nvPr>
        </p:nvSpPr>
        <p:spPr>
          <a:xfrm>
            <a:off x="1565188" y="365125"/>
            <a:ext cx="10363201" cy="1325563"/>
          </a:xfrm>
        </p:spPr>
        <p:txBody>
          <a:bodyPr/>
          <a:lstStyle/>
          <a:p>
            <a:r>
              <a:rPr lang="en-US" sz="4400" b="1" dirty="0">
                <a:latin typeface="Arial" panose="020B0604020202020204" pitchFamily="34" charset="0"/>
                <a:cs typeface="Arial" panose="020B0604020202020204" pitchFamily="34" charset="0"/>
              </a:rPr>
              <a:t>Tips on VA Form 10-182</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7D044CD6-0777-7A4A-B57A-DDCD6306EF8E}"/>
              </a:ext>
            </a:extLst>
          </p:cNvPr>
          <p:cNvSpPr>
            <a:spLocks noGrp="1"/>
          </p:cNvSpPr>
          <p:nvPr>
            <p:ph idx="1"/>
          </p:nvPr>
        </p:nvSpPr>
        <p:spPr>
          <a:xfrm>
            <a:off x="271849" y="1825625"/>
            <a:ext cx="11656539" cy="4351338"/>
          </a:xfrm>
        </p:spPr>
        <p:txBody>
          <a:bodyPr>
            <a:normAutofit/>
          </a:bodyPr>
          <a:lstStyle/>
          <a:p>
            <a:pPr marL="227013" indent="-227013">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Appeals submitted directly to BVA (especially on the direct docket) must be researched fully </a:t>
            </a:r>
          </a:p>
          <a:p>
            <a:endParaRPr lang="en-US" sz="2800" dirty="0">
              <a:latin typeface="Times New Roman" panose="02020603050405020304" pitchFamily="18" charset="0"/>
              <a:cs typeface="Times New Roman" panose="02020603050405020304" pitchFamily="18" charset="0"/>
            </a:endParaRPr>
          </a:p>
          <a:p>
            <a:pPr marL="231775" indent="-231775">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VA Form 10-182 should have at least a VA Form 21-4138 attached with a well-thought-out argument. </a:t>
            </a:r>
            <a:r>
              <a:rPr lang="en-US" sz="2800" u="sng" dirty="0">
                <a:solidFill>
                  <a:srgbClr val="FF0000"/>
                </a:solidFill>
                <a:latin typeface="Times New Roman" panose="02020603050405020304" pitchFamily="18" charset="0"/>
                <a:cs typeface="Times New Roman" panose="02020603050405020304" pitchFamily="18" charset="0"/>
              </a:rPr>
              <a:t>(Especially if you are going with Direct Review or Evidence Submission)</a:t>
            </a:r>
          </a:p>
          <a:p>
            <a:pPr marL="231775" indent="-231775"/>
            <a:endParaRPr lang="en-US" sz="2800" dirty="0">
              <a:latin typeface="Times New Roman" panose="02020603050405020304" pitchFamily="18" charset="0"/>
              <a:cs typeface="Times New Roman" panose="02020603050405020304" pitchFamily="18" charset="0"/>
            </a:endParaRPr>
          </a:p>
          <a:p>
            <a:pPr marL="231775" indent="-231775">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Ensure only one docket option is selected – if you want to select different dockets for different issues, complete separate VA Form  10-182s.</a:t>
            </a:r>
          </a:p>
          <a:p>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8583855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CD9D1-E913-EED1-A03B-C1B84FB5B12B}"/>
              </a:ext>
            </a:extLst>
          </p:cNvPr>
          <p:cNvSpPr>
            <a:spLocks noGrp="1"/>
          </p:cNvSpPr>
          <p:nvPr>
            <p:ph type="title"/>
          </p:nvPr>
        </p:nvSpPr>
        <p:spPr>
          <a:xfrm>
            <a:off x="1573426" y="365125"/>
            <a:ext cx="10346725" cy="1325563"/>
          </a:xfrm>
        </p:spPr>
        <p:txBody>
          <a:bodyPr/>
          <a:lstStyle/>
          <a:p>
            <a:r>
              <a:rPr lang="en-US" sz="4400" b="1" dirty="0">
                <a:latin typeface="Arial" panose="020B0604020202020204" pitchFamily="34" charset="0"/>
                <a:cs typeface="Arial" panose="020B0604020202020204" pitchFamily="34" charset="0"/>
              </a:rPr>
              <a:t>Clarification of VA Form 10-182</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4A22541-5C9D-70F3-792B-A6CC7792AE8A}"/>
              </a:ext>
            </a:extLst>
          </p:cNvPr>
          <p:cNvSpPr>
            <a:spLocks noGrp="1"/>
          </p:cNvSpPr>
          <p:nvPr>
            <p:ph idx="1"/>
          </p:nvPr>
        </p:nvSpPr>
        <p:spPr>
          <a:xfrm>
            <a:off x="288325" y="1825625"/>
            <a:ext cx="11631826" cy="4351338"/>
          </a:xfrm>
        </p:spPr>
        <p:txBody>
          <a:bodyPr/>
          <a:lstStyle/>
          <a:p>
            <a:pPr marL="231775" indent="-231775">
              <a:buFont typeface="Arial" panose="020B0604020202020204" pitchFamily="34" charset="0"/>
              <a:buChar char="•"/>
            </a:pPr>
            <a:r>
              <a:rPr lang="en-US" sz="2800" dirty="0">
                <a:latin typeface="Arial" panose="020B0604020202020204" pitchFamily="34" charset="0"/>
                <a:cs typeface="Arial" panose="020B0604020202020204" pitchFamily="34" charset="0"/>
              </a:rPr>
              <a:t>If BVA asks for clarification of the issues or the docket selected on a NOD, the claimant has </a:t>
            </a:r>
            <a:r>
              <a:rPr lang="en-US" sz="2800" b="1" dirty="0">
                <a:solidFill>
                  <a:srgbClr val="FF0000"/>
                </a:solidFill>
                <a:latin typeface="Arial" panose="020B0604020202020204" pitchFamily="34" charset="0"/>
                <a:cs typeface="Arial" panose="020B0604020202020204" pitchFamily="34" charset="0"/>
              </a:rPr>
              <a:t>60 days </a:t>
            </a:r>
            <a:r>
              <a:rPr lang="en-US" sz="2800" dirty="0">
                <a:latin typeface="Arial" panose="020B0604020202020204" pitchFamily="34" charset="0"/>
                <a:cs typeface="Arial" panose="020B0604020202020204" pitchFamily="34" charset="0"/>
              </a:rPr>
              <a:t>or the remainder of the one-year appeal period to respond (whichever is longer)</a:t>
            </a:r>
          </a:p>
          <a:p>
            <a:pPr marL="231775" indent="-231775"/>
            <a:endParaRPr lang="en-US" sz="2800" dirty="0">
              <a:latin typeface="Arial" panose="020B0604020202020204" pitchFamily="34" charset="0"/>
              <a:cs typeface="Arial" panose="020B0604020202020204" pitchFamily="34" charset="0"/>
            </a:endParaRPr>
          </a:p>
          <a:p>
            <a:pPr marL="231775" indent="-231775">
              <a:buFont typeface="Arial" panose="020B0604020202020204" pitchFamily="34" charset="0"/>
              <a:buChar char="•"/>
            </a:pPr>
            <a:r>
              <a:rPr lang="en-US" sz="2800" dirty="0">
                <a:latin typeface="Arial" panose="020B0604020202020204" pitchFamily="34" charset="0"/>
                <a:cs typeface="Arial" panose="020B0604020202020204" pitchFamily="34" charset="0"/>
              </a:rPr>
              <a:t>This is crucial, because if the claimant does not respond, VA will not establish or will close out the appeal</a:t>
            </a:r>
          </a:p>
          <a:p>
            <a:pPr marL="231775" indent="-231775">
              <a:buFont typeface="Arial" panose="020B0604020202020204" pitchFamily="34" charset="0"/>
              <a:buChar char="•"/>
            </a:pPr>
            <a:endParaRPr lang="en-US" sz="2800" dirty="0">
              <a:solidFill>
                <a:srgbClr val="991A1E"/>
              </a:solidFill>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64903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E90CD-0A7F-BFD5-703B-DECA74BB81BE}"/>
              </a:ext>
            </a:extLst>
          </p:cNvPr>
          <p:cNvSpPr>
            <a:spLocks noGrp="1"/>
          </p:cNvSpPr>
          <p:nvPr>
            <p:ph type="title"/>
          </p:nvPr>
        </p:nvSpPr>
        <p:spPr>
          <a:xfrm>
            <a:off x="1556951" y="365125"/>
            <a:ext cx="10371437" cy="1325563"/>
          </a:xfrm>
        </p:spPr>
        <p:txBody>
          <a:bodyPr/>
          <a:lstStyle/>
          <a:p>
            <a:r>
              <a:rPr lang="en-US" sz="4400" b="1" dirty="0">
                <a:latin typeface="Arial" panose="020B0604020202020204" pitchFamily="34" charset="0"/>
                <a:cs typeface="Arial" panose="020B0604020202020204" pitchFamily="34" charset="0"/>
              </a:rPr>
              <a:t>Docket Dates</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570B04C4-2093-BE72-C0BB-302B5853C3D9}"/>
              </a:ext>
            </a:extLst>
          </p:cNvPr>
          <p:cNvSpPr>
            <a:spLocks noGrp="1"/>
          </p:cNvSpPr>
          <p:nvPr>
            <p:ph idx="1"/>
          </p:nvPr>
        </p:nvSpPr>
        <p:spPr>
          <a:xfrm>
            <a:off x="271849" y="1825625"/>
            <a:ext cx="11656539" cy="4351338"/>
          </a:xfrm>
        </p:spPr>
        <p:txBody>
          <a:bodyPr/>
          <a:lstStyle/>
          <a:p>
            <a:pPr marL="230188" indent="-230188"/>
            <a:r>
              <a:rPr lang="en-US" dirty="0">
                <a:latin typeface="Times New Roman" panose="02020603050405020304" pitchFamily="18" charset="0"/>
                <a:cs typeface="Times New Roman" panose="02020603050405020304" pitchFamily="18" charset="0"/>
              </a:rPr>
              <a:t>Once sent to the BVA, the case will receive a docket date, which is based on the date the claim is certified to the BVA</a:t>
            </a:r>
          </a:p>
          <a:p>
            <a:pPr marL="230188" indent="-230188"/>
            <a:endParaRPr lang="en-US" sz="600" dirty="0">
              <a:latin typeface="Times New Roman" panose="02020603050405020304" pitchFamily="18" charset="0"/>
              <a:cs typeface="Times New Roman" panose="02020603050405020304" pitchFamily="18" charset="0"/>
            </a:endParaRPr>
          </a:p>
          <a:p>
            <a:pPr marL="230188" indent="-230188"/>
            <a:r>
              <a:rPr lang="en-US" dirty="0">
                <a:latin typeface="Times New Roman" panose="02020603050405020304" pitchFamily="18" charset="0"/>
                <a:cs typeface="Times New Roman" panose="02020603050405020304" pitchFamily="18" charset="0"/>
              </a:rPr>
              <a:t>With limited exceptions, the BVA works cases in docket date order </a:t>
            </a:r>
          </a:p>
          <a:p>
            <a:pPr marL="230188" indent="-230188"/>
            <a:endParaRPr lang="en-US" sz="900" dirty="0">
              <a:latin typeface="Times New Roman" panose="02020603050405020304" pitchFamily="18" charset="0"/>
              <a:cs typeface="Times New Roman" panose="02020603050405020304" pitchFamily="18" charset="0"/>
            </a:endParaRPr>
          </a:p>
          <a:p>
            <a:pPr marL="230188" indent="-230188"/>
            <a:r>
              <a:rPr lang="en-US" dirty="0">
                <a:latin typeface="Times New Roman" panose="02020603050405020304" pitchFamily="18" charset="0"/>
                <a:cs typeface="Times New Roman" panose="02020603050405020304" pitchFamily="18" charset="0"/>
              </a:rPr>
              <a:t>BVA publishing “appeals metrics” on their public website: </a:t>
            </a:r>
            <a:r>
              <a:rPr lang="en-US" sz="2400" dirty="0">
                <a:latin typeface="Times New Roman" panose="02020603050405020304" pitchFamily="18" charset="0"/>
                <a:cs typeface="Times New Roman" panose="02020603050405020304" pitchFamily="18" charset="0"/>
                <a:hlinkClick r:id="rId3"/>
              </a:rPr>
              <a:t>https://www.bva.va.gov/Appeals_Metrics.asp</a:t>
            </a:r>
            <a:endParaRPr lang="en-US" sz="2400" dirty="0">
              <a:latin typeface="Times New Roman" panose="02020603050405020304" pitchFamily="18" charset="0"/>
              <a:cs typeface="Times New Roman" panose="02020603050405020304" pitchFamily="18" charset="0"/>
            </a:endParaRPr>
          </a:p>
          <a:p>
            <a:pPr marL="230188" indent="-230188">
              <a:buNone/>
            </a:pPr>
            <a:endParaRPr lang="en-US" sz="105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986727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FE966-84C4-4D0B-3838-50ADADCF2B71}"/>
              </a:ext>
            </a:extLst>
          </p:cNvPr>
          <p:cNvSpPr>
            <a:spLocks noGrp="1"/>
          </p:cNvSpPr>
          <p:nvPr>
            <p:ph type="title"/>
          </p:nvPr>
        </p:nvSpPr>
        <p:spPr>
          <a:xfrm>
            <a:off x="1573426" y="365125"/>
            <a:ext cx="10371439" cy="1325563"/>
          </a:xfrm>
        </p:spPr>
        <p:txBody>
          <a:bodyPr/>
          <a:lstStyle/>
          <a:p>
            <a:r>
              <a:rPr lang="en-US" altLang="en-US" b="1" dirty="0">
                <a:latin typeface="Arial" panose="020B0604020202020204" pitchFamily="34" charset="0"/>
                <a:cs typeface="Arial" panose="020B0604020202020204" pitchFamily="34" charset="0"/>
              </a:rPr>
              <a:t>Expediting Appeals At The </a:t>
            </a:r>
            <a:br>
              <a:rPr lang="en-US" altLang="en-US" b="1" dirty="0">
                <a:latin typeface="Arial" panose="020B0604020202020204" pitchFamily="34" charset="0"/>
                <a:cs typeface="Arial" panose="020B0604020202020204" pitchFamily="34" charset="0"/>
              </a:rPr>
            </a:br>
            <a:r>
              <a:rPr lang="en-US" altLang="en-US" b="1" dirty="0">
                <a:latin typeface="Arial" panose="020B0604020202020204" pitchFamily="34" charset="0"/>
                <a:cs typeface="Arial" panose="020B0604020202020204" pitchFamily="34" charset="0"/>
              </a:rPr>
              <a:t>Board Of Veterans Appeals</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ABE347D7-28AF-C989-E8D0-37632DFCBFEF}"/>
              </a:ext>
            </a:extLst>
          </p:cNvPr>
          <p:cNvSpPr>
            <a:spLocks noGrp="1"/>
          </p:cNvSpPr>
          <p:nvPr>
            <p:ph idx="1"/>
          </p:nvPr>
        </p:nvSpPr>
        <p:spPr>
          <a:xfrm>
            <a:off x="280085" y="1825625"/>
            <a:ext cx="11664779" cy="4351338"/>
          </a:xfrm>
        </p:spPr>
        <p:txBody>
          <a:bodyPr>
            <a:normAutofit/>
          </a:bodyPr>
          <a:lstStyle/>
          <a:p>
            <a:r>
              <a:rPr lang="en-US" altLang="en-US" dirty="0">
                <a:latin typeface="Arial" panose="020B0604020202020204" pitchFamily="34" charset="0"/>
                <a:cs typeface="Arial" panose="020B0604020202020204" pitchFamily="34" charset="0"/>
              </a:rPr>
              <a:t>Advancement on the Docket can be done after the case is “certified” to BVA  – call our office and they will file a motion if the veteran is seriously ill, has severe financial hardship, homelessness, or is of advanced age (75+), and for exceptional circumstances (such as areas affected by severe natural disasters)</a:t>
            </a:r>
            <a:endParaRPr lang="en-US" altLang="en-US" sz="900" dirty="0">
              <a:latin typeface="Arial" panose="020B0604020202020204" pitchFamily="34" charset="0"/>
              <a:cs typeface="Arial" panose="020B0604020202020204" pitchFamily="34" charset="0"/>
            </a:endParaRPr>
          </a:p>
          <a:p>
            <a:pPr marL="0" indent="0">
              <a:buNone/>
            </a:pPr>
            <a:r>
              <a:rPr lang="en-US" altLang="en-US" b="1" dirty="0">
                <a:solidFill>
                  <a:srgbClr val="FF0000"/>
                </a:solidFill>
                <a:latin typeface="Arial" panose="020B0604020202020204" pitchFamily="34" charset="0"/>
                <a:cs typeface="Arial" panose="020B0604020202020204" pitchFamily="34" charset="0"/>
              </a:rPr>
              <a:t>	</a:t>
            </a:r>
            <a:endParaRPr lang="en-US" altLang="en-US" dirty="0">
              <a:solidFill>
                <a:srgbClr val="991A1E"/>
              </a:solidFill>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If the case is REMANDED back to the Regional Office, the Advancement on the Docket does not follow the case.  If the Veteran qualifies under the VA standard, you will need to fill out VA Form 20-10207 Priority Processing Request. </a:t>
            </a:r>
          </a:p>
        </p:txBody>
      </p:sp>
    </p:spTree>
    <p:extLst>
      <p:ext uri="{BB962C8B-B14F-4D97-AF65-F5344CB8AC3E}">
        <p14:creationId xmlns:p14="http://schemas.microsoft.com/office/powerpoint/2010/main" val="1545663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4C4F8-FFC4-2AFC-4196-8BE89C22CAC6}"/>
              </a:ext>
            </a:extLst>
          </p:cNvPr>
          <p:cNvSpPr>
            <a:spLocks noGrp="1"/>
          </p:cNvSpPr>
          <p:nvPr>
            <p:ph type="title"/>
          </p:nvPr>
        </p:nvSpPr>
        <p:spPr>
          <a:xfrm>
            <a:off x="1577340" y="365125"/>
            <a:ext cx="10344150" cy="1325563"/>
          </a:xfrm>
        </p:spPr>
        <p:txBody>
          <a:bodyPr/>
          <a:lstStyle/>
          <a:p>
            <a:r>
              <a:rPr lang="en-US" altLang="en-US" sz="4400" b="1" dirty="0">
                <a:latin typeface="Arial" panose="020B0604020202020204" pitchFamily="34" charset="0"/>
                <a:cs typeface="Arial" panose="020B0604020202020204" pitchFamily="34" charset="0"/>
              </a:rPr>
              <a:t>Examples Of Appealable Decisions</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58E01B1-8EDE-5AD4-F318-069DEECF53CF}"/>
              </a:ext>
            </a:extLst>
          </p:cNvPr>
          <p:cNvSpPr>
            <a:spLocks noGrp="1"/>
          </p:cNvSpPr>
          <p:nvPr>
            <p:ph idx="1"/>
          </p:nvPr>
        </p:nvSpPr>
        <p:spPr>
          <a:xfrm>
            <a:off x="285750" y="1825625"/>
            <a:ext cx="11635740" cy="4351338"/>
          </a:xfrm>
        </p:spPr>
        <p:txBody>
          <a:bodyPr>
            <a:normAutofit/>
          </a:bodyPr>
          <a:lstStyle/>
          <a:p>
            <a:pPr>
              <a:buClr>
                <a:schemeClr val="tx1"/>
              </a:buClr>
              <a:defRPr/>
            </a:pPr>
            <a:r>
              <a:rPr lang="en-US" dirty="0">
                <a:latin typeface="Arial" panose="020B0604020202020204" pitchFamily="34" charset="0"/>
                <a:cs typeface="Arial" panose="020B0604020202020204" pitchFamily="34" charset="0"/>
              </a:rPr>
              <a:t>Character of Discharge/Status as a veteran</a:t>
            </a:r>
          </a:p>
          <a:p>
            <a:pPr>
              <a:buClr>
                <a:schemeClr val="tx1"/>
              </a:buClr>
              <a:defRPr/>
            </a:pPr>
            <a:r>
              <a:rPr lang="en-US" dirty="0">
                <a:latin typeface="Arial" panose="020B0604020202020204" pitchFamily="34" charset="0"/>
                <a:cs typeface="Arial" panose="020B0604020202020204" pitchFamily="34" charset="0"/>
              </a:rPr>
              <a:t>Service connection</a:t>
            </a:r>
          </a:p>
          <a:p>
            <a:pPr>
              <a:buClr>
                <a:schemeClr val="tx1"/>
              </a:buClr>
              <a:defRPr/>
            </a:pPr>
            <a:r>
              <a:rPr lang="en-US" dirty="0">
                <a:latin typeface="Arial" panose="020B0604020202020204" pitchFamily="34" charset="0"/>
                <a:cs typeface="Arial" panose="020B0604020202020204" pitchFamily="34" charset="0"/>
              </a:rPr>
              <a:t>Rating percentage</a:t>
            </a:r>
          </a:p>
          <a:p>
            <a:pPr>
              <a:buClr>
                <a:schemeClr val="tx1"/>
              </a:buClr>
              <a:defRPr/>
            </a:pPr>
            <a:r>
              <a:rPr lang="en-US" dirty="0">
                <a:latin typeface="Arial" panose="020B0604020202020204" pitchFamily="34" charset="0"/>
                <a:cs typeface="Arial" panose="020B0604020202020204" pitchFamily="34" charset="0"/>
              </a:rPr>
              <a:t>Effective date</a:t>
            </a:r>
          </a:p>
          <a:p>
            <a:pPr>
              <a:buClr>
                <a:schemeClr val="tx1"/>
              </a:buClr>
              <a:defRPr/>
            </a:pPr>
            <a:r>
              <a:rPr lang="en-US" dirty="0">
                <a:latin typeface="Arial" panose="020B0604020202020204" pitchFamily="34" charset="0"/>
                <a:cs typeface="Arial" panose="020B0604020202020204" pitchFamily="34" charset="0"/>
              </a:rPr>
              <a:t>Dependency &amp; Indemnity Compensation</a:t>
            </a:r>
          </a:p>
          <a:p>
            <a:pPr>
              <a:buClr>
                <a:schemeClr val="tx1"/>
              </a:buClr>
              <a:defRPr/>
            </a:pPr>
            <a:r>
              <a:rPr lang="en-US" dirty="0">
                <a:latin typeface="Arial" panose="020B0604020202020204" pitchFamily="34" charset="0"/>
                <a:cs typeface="Arial" panose="020B0604020202020204" pitchFamily="34" charset="0"/>
              </a:rPr>
              <a:t>Waiver of overpayment</a:t>
            </a:r>
          </a:p>
          <a:p>
            <a:pPr>
              <a:buClr>
                <a:schemeClr val="tx1"/>
              </a:buClr>
              <a:defRPr/>
            </a:pPr>
            <a:r>
              <a:rPr lang="en-US" dirty="0">
                <a:latin typeface="Arial" panose="020B0604020202020204" pitchFamily="34" charset="0"/>
                <a:cs typeface="Arial" panose="020B0604020202020204" pitchFamily="34" charset="0"/>
              </a:rPr>
              <a:t>Entitlement to special monthly compensation/pension</a:t>
            </a:r>
          </a:p>
          <a:p>
            <a:pPr>
              <a:buClr>
                <a:schemeClr val="tx1"/>
              </a:buClr>
              <a:defRPr/>
            </a:pPr>
            <a:r>
              <a:rPr lang="en-US" dirty="0">
                <a:latin typeface="Arial" panose="020B0604020202020204" pitchFamily="34" charset="0"/>
                <a:cs typeface="Arial" panose="020B0604020202020204" pitchFamily="34" charset="0"/>
              </a:rPr>
              <a:t>Medical payments and equipment eligibility</a:t>
            </a:r>
          </a:p>
        </p:txBody>
      </p:sp>
    </p:spTree>
    <p:extLst>
      <p:ext uri="{BB962C8B-B14F-4D97-AF65-F5344CB8AC3E}">
        <p14:creationId xmlns:p14="http://schemas.microsoft.com/office/powerpoint/2010/main" val="2815160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8B66E-6360-BBEF-D909-64763702DC03}"/>
              </a:ext>
            </a:extLst>
          </p:cNvPr>
          <p:cNvSpPr>
            <a:spLocks noGrp="1"/>
          </p:cNvSpPr>
          <p:nvPr>
            <p:ph type="title"/>
          </p:nvPr>
        </p:nvSpPr>
        <p:spPr>
          <a:xfrm>
            <a:off x="1573426" y="365125"/>
            <a:ext cx="10379677" cy="1325563"/>
          </a:xfrm>
        </p:spPr>
        <p:txBody>
          <a:bodyPr/>
          <a:lstStyle/>
          <a:p>
            <a:r>
              <a:rPr lang="en-US" sz="4400" b="1" dirty="0">
                <a:latin typeface="Arial" panose="020B0604020202020204" pitchFamily="34" charset="0"/>
                <a:cs typeface="Arial" panose="020B0604020202020204" pitchFamily="34" charset="0"/>
              </a:rPr>
              <a:t>Switching Dockets</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B6DBEBF-698D-32FD-A1F5-C46BA0478713}"/>
              </a:ext>
            </a:extLst>
          </p:cNvPr>
          <p:cNvSpPr>
            <a:spLocks noGrp="1"/>
          </p:cNvSpPr>
          <p:nvPr>
            <p:ph idx="1"/>
          </p:nvPr>
        </p:nvSpPr>
        <p:spPr>
          <a:xfrm>
            <a:off x="263611" y="1825625"/>
            <a:ext cx="11689492" cy="4351338"/>
          </a:xfrm>
        </p:spPr>
        <p:txBody>
          <a:bodyPr>
            <a:normAutofit fontScale="62500" lnSpcReduction="20000"/>
          </a:bodyPr>
          <a:lstStyle/>
          <a:p>
            <a:pPr marL="227013" indent="-227013"/>
            <a:r>
              <a:rPr lang="en-US" sz="3400" dirty="0">
                <a:latin typeface="Times New Roman" panose="02020603050405020304" pitchFamily="18" charset="0"/>
                <a:cs typeface="Times New Roman" panose="02020603050405020304" pitchFamily="18" charset="0"/>
              </a:rPr>
              <a:t>You </a:t>
            </a:r>
            <a:r>
              <a:rPr lang="en-US" sz="3400" dirty="0">
                <a:latin typeface="Arial" panose="020B0604020202020204" pitchFamily="34" charset="0"/>
                <a:cs typeface="Arial" panose="020B0604020202020204" pitchFamily="34" charset="0"/>
              </a:rPr>
              <a:t>can switch dockets at the BVA by filing a new VA 10182</a:t>
            </a:r>
          </a:p>
          <a:p>
            <a:pPr marL="227013" indent="-227013"/>
            <a:endParaRPr lang="en-US" sz="3400" dirty="0">
              <a:latin typeface="Arial" panose="020B0604020202020204" pitchFamily="34" charset="0"/>
              <a:cs typeface="Arial" panose="020B0604020202020204" pitchFamily="34" charset="0"/>
            </a:endParaRPr>
          </a:p>
          <a:p>
            <a:pPr marL="227013" indent="-227013">
              <a:buFont typeface="Arial" panose="020B0604020202020204" pitchFamily="34" charset="0"/>
              <a:buChar char="•"/>
            </a:pPr>
            <a:r>
              <a:rPr lang="en-US" sz="3400" dirty="0">
                <a:latin typeface="Arial" panose="020B0604020202020204" pitchFamily="34" charset="0"/>
                <a:cs typeface="Arial" panose="020B0604020202020204" pitchFamily="34" charset="0"/>
              </a:rPr>
              <a:t>Time limit: within the original one year from the rating decision, or 60 days after the first 10182 filed, whichever is later </a:t>
            </a:r>
            <a:r>
              <a:rPr lang="en-US" sz="3400" dirty="0">
                <a:solidFill>
                  <a:srgbClr val="FF0000"/>
                </a:solidFill>
                <a:latin typeface="Arial" panose="020B0604020202020204" pitchFamily="34" charset="0"/>
                <a:cs typeface="Arial" panose="020B0604020202020204" pitchFamily="34" charset="0"/>
              </a:rPr>
              <a:t>(</a:t>
            </a:r>
            <a:r>
              <a:rPr lang="en-US" sz="3400" b="1" dirty="0">
                <a:solidFill>
                  <a:srgbClr val="FF0000"/>
                </a:solidFill>
                <a:latin typeface="Arial" panose="020B0604020202020204" pitchFamily="34" charset="0"/>
                <a:cs typeface="Arial" panose="020B0604020202020204" pitchFamily="34" charset="0"/>
              </a:rPr>
              <a:t>38 CFR 20.202</a:t>
            </a:r>
            <a:r>
              <a:rPr lang="en-US" sz="3400" dirty="0">
                <a:solidFill>
                  <a:srgbClr val="FF0000"/>
                </a:solidFill>
                <a:latin typeface="Arial" panose="020B0604020202020204" pitchFamily="34" charset="0"/>
                <a:cs typeface="Arial" panose="020B0604020202020204" pitchFamily="34" charset="0"/>
              </a:rPr>
              <a:t>)</a:t>
            </a:r>
          </a:p>
          <a:p>
            <a:pPr marL="227013" indent="-227013">
              <a:buFont typeface="Arial" panose="020B0604020202020204" pitchFamily="34" charset="0"/>
              <a:buChar char="•"/>
            </a:pPr>
            <a:endParaRPr lang="en-US" sz="3400" dirty="0">
              <a:latin typeface="Arial" panose="020B0604020202020204" pitchFamily="34" charset="0"/>
              <a:cs typeface="Arial" panose="020B0604020202020204" pitchFamily="34" charset="0"/>
            </a:endParaRPr>
          </a:p>
          <a:p>
            <a:pPr marL="227013" indent="-227013">
              <a:buFont typeface="Arial" panose="020B0604020202020204" pitchFamily="34" charset="0"/>
              <a:buChar char="•"/>
            </a:pPr>
            <a:r>
              <a:rPr lang="en-US" sz="3400" dirty="0">
                <a:latin typeface="Arial" panose="020B0604020202020204" pitchFamily="34" charset="0"/>
                <a:cs typeface="Arial" panose="020B0604020202020204" pitchFamily="34" charset="0"/>
              </a:rPr>
              <a:t>If switching to an evidence-only docket, 90 days to submit evidence starts from the date the request to switch dockets is granted. </a:t>
            </a:r>
          </a:p>
          <a:p>
            <a:pPr marL="227013" indent="-227013">
              <a:buFont typeface="Arial" panose="020B0604020202020204" pitchFamily="34" charset="0"/>
              <a:buChar char="•"/>
            </a:pPr>
            <a:endParaRPr lang="en-US" sz="3400" dirty="0">
              <a:latin typeface="Arial" panose="020B0604020202020204" pitchFamily="34" charset="0"/>
              <a:cs typeface="Arial" panose="020B0604020202020204" pitchFamily="34" charset="0"/>
            </a:endParaRPr>
          </a:p>
          <a:p>
            <a:pPr marL="227013" indent="-227013">
              <a:buFont typeface="Arial" panose="020B0604020202020204" pitchFamily="34" charset="0"/>
              <a:buChar char="•"/>
            </a:pPr>
            <a:r>
              <a:rPr lang="en-US" sz="3400" dirty="0">
                <a:latin typeface="Arial" panose="020B0604020202020204" pitchFamily="34" charset="0"/>
                <a:cs typeface="Arial" panose="020B0604020202020204" pitchFamily="34" charset="0"/>
              </a:rPr>
              <a:t>Once evidence is submitted or a hearing is held, you cannot switch to the direct review docket</a:t>
            </a:r>
          </a:p>
          <a:p>
            <a:pPr marL="457200" lvl="1" indent="0">
              <a:buNone/>
            </a:pPr>
            <a:endParaRPr lang="en-US" sz="3400" dirty="0">
              <a:latin typeface="Arial" panose="020B0604020202020204" pitchFamily="34" charset="0"/>
              <a:cs typeface="Arial" panose="020B0604020202020204" pitchFamily="34" charset="0"/>
            </a:endParaRPr>
          </a:p>
          <a:p>
            <a:pPr marL="914400" lvl="2" indent="-457200"/>
            <a:r>
              <a:rPr lang="en-US" sz="3000" dirty="0">
                <a:latin typeface="Arial" panose="020B0604020202020204" pitchFamily="34" charset="0"/>
                <a:cs typeface="Arial" panose="020B0604020202020204" pitchFamily="34" charset="0"/>
              </a:rPr>
              <a:t>Why? You have changed the evidentiary record, and VA can’t “un-see” the evidence or testimony</a:t>
            </a:r>
          </a:p>
          <a:p>
            <a:pPr marL="914400" lvl="2" indent="-457200"/>
            <a:endParaRPr lang="en-US" sz="3000" b="1" dirty="0">
              <a:solidFill>
                <a:srgbClr val="FF0000"/>
              </a:solidFill>
              <a:latin typeface="Arial" panose="020B0604020202020204" pitchFamily="34" charset="0"/>
              <a:cs typeface="Arial" panose="020B0604020202020204" pitchFamily="34" charset="0"/>
            </a:endParaRPr>
          </a:p>
          <a:p>
            <a:pPr marL="914400" lvl="2" indent="-457200"/>
            <a:r>
              <a:rPr lang="en-US" sz="3000" b="1" dirty="0">
                <a:solidFill>
                  <a:srgbClr val="FF0000"/>
                </a:solidFill>
                <a:latin typeface="Arial" panose="020B0604020202020204" pitchFamily="34" charset="0"/>
                <a:cs typeface="Arial" panose="020B0604020202020204" pitchFamily="34" charset="0"/>
              </a:rPr>
              <a:t>38 CFR 20.301, 20.302, 20.303</a:t>
            </a:r>
          </a:p>
          <a:p>
            <a:endParaRPr lang="en-US" dirty="0"/>
          </a:p>
        </p:txBody>
      </p:sp>
    </p:spTree>
    <p:extLst>
      <p:ext uri="{BB962C8B-B14F-4D97-AF65-F5344CB8AC3E}">
        <p14:creationId xmlns:p14="http://schemas.microsoft.com/office/powerpoint/2010/main" val="27206244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3161C-F06A-3B2C-4CB9-F24DA8EF02B3}"/>
              </a:ext>
            </a:extLst>
          </p:cNvPr>
          <p:cNvSpPr>
            <a:spLocks noGrp="1"/>
          </p:cNvSpPr>
          <p:nvPr>
            <p:ph type="title"/>
          </p:nvPr>
        </p:nvSpPr>
        <p:spPr>
          <a:xfrm>
            <a:off x="1565188" y="365125"/>
            <a:ext cx="10371439" cy="1325563"/>
          </a:xfrm>
        </p:spPr>
        <p:txBody>
          <a:bodyPr/>
          <a:lstStyle/>
          <a:p>
            <a:r>
              <a:rPr lang="en-US" b="1" dirty="0">
                <a:latin typeface="Arial" panose="020B0604020202020204" pitchFamily="34" charset="0"/>
                <a:cs typeface="Arial" panose="020B0604020202020204" pitchFamily="34" charset="0"/>
              </a:rPr>
              <a:t>Post-BVA Appeal </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Decision Review Options</a:t>
            </a:r>
          </a:p>
        </p:txBody>
      </p:sp>
      <p:pic>
        <p:nvPicPr>
          <p:cNvPr id="5" name="Content Placeholder 4">
            <a:extLst>
              <a:ext uri="{FF2B5EF4-FFF2-40B4-BE49-F238E27FC236}">
                <a16:creationId xmlns:a16="http://schemas.microsoft.com/office/drawing/2014/main" id="{1C075A11-4A17-3434-793D-3E9AB2C1C184}"/>
              </a:ext>
            </a:extLst>
          </p:cNvPr>
          <p:cNvPicPr>
            <a:picLocks noGrp="1" noChangeAspect="1"/>
          </p:cNvPicPr>
          <p:nvPr>
            <p:ph idx="1"/>
          </p:nvPr>
        </p:nvPicPr>
        <p:blipFill>
          <a:blip r:embed="rId3"/>
          <a:stretch>
            <a:fillRect/>
          </a:stretch>
        </p:blipFill>
        <p:spPr>
          <a:xfrm>
            <a:off x="1865186" y="1787918"/>
            <a:ext cx="8461627" cy="4914540"/>
          </a:xfrm>
        </p:spPr>
      </p:pic>
    </p:spTree>
    <p:extLst>
      <p:ext uri="{BB962C8B-B14F-4D97-AF65-F5344CB8AC3E}">
        <p14:creationId xmlns:p14="http://schemas.microsoft.com/office/powerpoint/2010/main" val="6188816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A4D6C-AAF3-EEAE-B56E-31BEE881DC5F}"/>
              </a:ext>
            </a:extLst>
          </p:cNvPr>
          <p:cNvSpPr>
            <a:spLocks noGrp="1"/>
          </p:cNvSpPr>
          <p:nvPr>
            <p:ph type="title"/>
          </p:nvPr>
        </p:nvSpPr>
        <p:spPr>
          <a:xfrm>
            <a:off x="1565188" y="365125"/>
            <a:ext cx="10371439" cy="1325563"/>
          </a:xfrm>
        </p:spPr>
        <p:txBody>
          <a:bodyPr/>
          <a:lstStyle/>
          <a:p>
            <a:r>
              <a:rPr lang="en-US" b="1" dirty="0">
                <a:latin typeface="Arial" panose="020B0604020202020204" pitchFamily="34" charset="0"/>
                <a:cs typeface="Arial" panose="020B0604020202020204" pitchFamily="34" charset="0"/>
              </a:rPr>
              <a:t>HEARINGS</a:t>
            </a:r>
          </a:p>
        </p:txBody>
      </p:sp>
      <p:sp>
        <p:nvSpPr>
          <p:cNvPr id="3" name="Content Placeholder 2">
            <a:extLst>
              <a:ext uri="{FF2B5EF4-FFF2-40B4-BE49-F238E27FC236}">
                <a16:creationId xmlns:a16="http://schemas.microsoft.com/office/drawing/2014/main" id="{7E3A5804-CF6A-0435-8122-0E83D9A8A687}"/>
              </a:ext>
            </a:extLst>
          </p:cNvPr>
          <p:cNvSpPr>
            <a:spLocks noGrp="1"/>
          </p:cNvSpPr>
          <p:nvPr>
            <p:ph idx="1"/>
          </p:nvPr>
        </p:nvSpPr>
        <p:spPr>
          <a:xfrm>
            <a:off x="280085" y="1825625"/>
            <a:ext cx="11656541" cy="4351338"/>
          </a:xfrm>
        </p:spPr>
        <p:txBody>
          <a:bodyPr/>
          <a:lstStyle/>
          <a:p>
            <a:r>
              <a:rPr lang="en-US" altLang="en-US" sz="2800" dirty="0">
                <a:latin typeface="Arial" panose="020B0604020202020204" pitchFamily="34" charset="0"/>
                <a:cs typeface="Arial" panose="020B0604020202020204" pitchFamily="34" charset="0"/>
              </a:rPr>
              <a:t>A hearing is a meeting between a claimant and the VA </a:t>
            </a:r>
          </a:p>
          <a:p>
            <a:pPr marL="0" indent="0">
              <a:buNone/>
            </a:pPr>
            <a:endParaRPr lang="en-US" altLang="en-US" sz="2800" dirty="0">
              <a:latin typeface="Arial" panose="020B0604020202020204" pitchFamily="34" charset="0"/>
              <a:cs typeface="Arial" panose="020B0604020202020204" pitchFamily="34" charset="0"/>
            </a:endParaRPr>
          </a:p>
          <a:p>
            <a:r>
              <a:rPr lang="en-US" altLang="en-US" sz="2800" dirty="0">
                <a:latin typeface="Arial" panose="020B0604020202020204" pitchFamily="34" charset="0"/>
                <a:cs typeface="Arial" panose="020B0604020202020204" pitchFamily="34" charset="0"/>
              </a:rPr>
              <a:t>Although many veterans believe that this is their “Day in Court”, hearings are non-adversarial in nature and are intended to help VA reach an accurate decision  </a:t>
            </a:r>
          </a:p>
        </p:txBody>
      </p:sp>
    </p:spTree>
    <p:extLst>
      <p:ext uri="{BB962C8B-B14F-4D97-AF65-F5344CB8AC3E}">
        <p14:creationId xmlns:p14="http://schemas.microsoft.com/office/powerpoint/2010/main" val="12597547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C90CE-A149-B1F7-5E1B-B3AEFACE20F6}"/>
              </a:ext>
            </a:extLst>
          </p:cNvPr>
          <p:cNvSpPr>
            <a:spLocks noGrp="1"/>
          </p:cNvSpPr>
          <p:nvPr>
            <p:ph type="title"/>
          </p:nvPr>
        </p:nvSpPr>
        <p:spPr>
          <a:xfrm>
            <a:off x="1556950" y="365125"/>
            <a:ext cx="10363201" cy="1325563"/>
          </a:xfrm>
        </p:spPr>
        <p:txBody>
          <a:bodyPr/>
          <a:lstStyle/>
          <a:p>
            <a:r>
              <a:rPr lang="en-US" b="1" dirty="0">
                <a:latin typeface="Arial" panose="020B0604020202020204" pitchFamily="34" charset="0"/>
                <a:cs typeface="Arial" panose="020B0604020202020204" pitchFamily="34" charset="0"/>
              </a:rPr>
              <a:t>During the Hearing - Witnesses</a:t>
            </a:r>
          </a:p>
        </p:txBody>
      </p:sp>
      <p:sp>
        <p:nvSpPr>
          <p:cNvPr id="3" name="Content Placeholder 2">
            <a:extLst>
              <a:ext uri="{FF2B5EF4-FFF2-40B4-BE49-F238E27FC236}">
                <a16:creationId xmlns:a16="http://schemas.microsoft.com/office/drawing/2014/main" id="{F0FC2A06-B5BF-9E84-426F-506FA51C78B5}"/>
              </a:ext>
            </a:extLst>
          </p:cNvPr>
          <p:cNvSpPr>
            <a:spLocks noGrp="1"/>
          </p:cNvSpPr>
          <p:nvPr>
            <p:ph idx="1"/>
          </p:nvPr>
        </p:nvSpPr>
        <p:spPr>
          <a:xfrm>
            <a:off x="304801" y="1825625"/>
            <a:ext cx="11615350" cy="4351338"/>
          </a:xfrm>
        </p:spPr>
        <p:txBody>
          <a:bodyPr/>
          <a:lstStyle/>
          <a:p>
            <a:pPr marL="0" indent="0">
              <a:buClr>
                <a:srgbClr val="DDDDDD"/>
              </a:buClr>
              <a:buNone/>
              <a:defRPr/>
            </a:pPr>
            <a:r>
              <a:rPr lang="en-US" sz="2800" dirty="0">
                <a:solidFill>
                  <a:prstClr val="black"/>
                </a:solidFill>
                <a:latin typeface="Arial" panose="020B0604020202020204" pitchFamily="34" charset="0"/>
                <a:cs typeface="Arial" panose="020B0604020202020204" pitchFamily="34" charset="0"/>
              </a:rPr>
              <a:t>Veterans will often want to bring a witness to their hearing. Witnesses can include:</a:t>
            </a:r>
          </a:p>
          <a:p>
            <a:pPr marL="0" indent="0" algn="ctr">
              <a:buClr>
                <a:srgbClr val="DDDDDD"/>
              </a:buClr>
              <a:buNone/>
              <a:defRPr/>
            </a:pPr>
            <a:endParaRPr lang="en-US" sz="800" dirty="0">
              <a:solidFill>
                <a:prstClr val="black"/>
              </a:solidFill>
              <a:latin typeface="Arial" panose="020B0604020202020204" pitchFamily="34" charset="0"/>
              <a:cs typeface="Arial" panose="020B0604020202020204" pitchFamily="34" charset="0"/>
            </a:endParaRPr>
          </a:p>
          <a:p>
            <a:pPr marL="1604963" lvl="8" indent="-292100">
              <a:defRPr/>
            </a:pPr>
            <a:r>
              <a:rPr lang="en-US" sz="3200" dirty="0">
                <a:latin typeface="Arial" panose="020B0604020202020204" pitchFamily="34" charset="0"/>
                <a:cs typeface="Arial" panose="020B0604020202020204" pitchFamily="34" charset="0"/>
              </a:rPr>
              <a:t>Spouse</a:t>
            </a:r>
          </a:p>
          <a:p>
            <a:pPr marL="1604963" lvl="8" indent="-292100">
              <a:defRPr/>
            </a:pPr>
            <a:r>
              <a:rPr lang="en-US" sz="3200" dirty="0">
                <a:latin typeface="Arial" panose="020B0604020202020204" pitchFamily="34" charset="0"/>
                <a:cs typeface="Arial" panose="020B0604020202020204" pitchFamily="34" charset="0"/>
              </a:rPr>
              <a:t>Friends</a:t>
            </a:r>
          </a:p>
          <a:p>
            <a:pPr marL="1604963" lvl="8" indent="-292100">
              <a:defRPr/>
            </a:pPr>
            <a:r>
              <a:rPr lang="en-US" sz="3200" dirty="0">
                <a:latin typeface="Arial" panose="020B0604020202020204" pitchFamily="34" charset="0"/>
                <a:cs typeface="Arial" panose="020B0604020202020204" pitchFamily="34" charset="0"/>
              </a:rPr>
              <a:t>Doctors</a:t>
            </a:r>
          </a:p>
          <a:p>
            <a:pPr marL="1604963" lvl="8" indent="-292100">
              <a:defRPr/>
            </a:pPr>
            <a:r>
              <a:rPr lang="en-US" sz="3200" dirty="0">
                <a:latin typeface="Arial" panose="020B0604020202020204" pitchFamily="34" charset="0"/>
                <a:cs typeface="Arial" panose="020B0604020202020204" pitchFamily="34" charset="0"/>
              </a:rPr>
              <a:t>Other family members</a:t>
            </a:r>
          </a:p>
          <a:p>
            <a:pPr lvl="1">
              <a:buClrTx/>
              <a:buFont typeface="Wingdings" panose="05000000000000000000" pitchFamily="2" charset="2"/>
              <a:buChar char="Ø"/>
              <a:defRPr/>
            </a:pPr>
            <a:endParaRPr lang="en-US" sz="1000" dirty="0">
              <a:latin typeface="Arial" panose="020B0604020202020204" pitchFamily="34" charset="0"/>
              <a:cs typeface="Arial" panose="020B0604020202020204" pitchFamily="34" charset="0"/>
            </a:endParaRPr>
          </a:p>
          <a:p>
            <a:pPr marL="169863" lvl="1" indent="0" algn="ctr">
              <a:buNone/>
              <a:defRPr/>
            </a:pPr>
            <a:r>
              <a:rPr lang="en-US" b="1" dirty="0">
                <a:latin typeface="Arial" panose="020B0604020202020204" pitchFamily="34" charset="0"/>
                <a:cs typeface="Arial" panose="020B0604020202020204" pitchFamily="34" charset="0"/>
              </a:rPr>
              <a:t>**Lawyers, other representatives, and media members are </a:t>
            </a:r>
            <a:r>
              <a:rPr lang="en-US" b="1" u="sng" dirty="0">
                <a:latin typeface="Arial" panose="020B0604020202020204" pitchFamily="34" charset="0"/>
                <a:cs typeface="Arial" panose="020B0604020202020204" pitchFamily="34" charset="0"/>
              </a:rPr>
              <a:t>NOT</a:t>
            </a:r>
            <a:r>
              <a:rPr lang="en-US" b="1" dirty="0">
                <a:latin typeface="Arial" panose="020B0604020202020204" pitchFamily="34" charset="0"/>
                <a:cs typeface="Arial" panose="020B0604020202020204" pitchFamily="34" charset="0"/>
              </a:rPr>
              <a:t> allowed to be present in the hearing unless they are </a:t>
            </a:r>
            <a:r>
              <a:rPr lang="en-US" b="1" u="sng" dirty="0">
                <a:latin typeface="Arial" panose="020B0604020202020204" pitchFamily="34" charset="0"/>
                <a:cs typeface="Arial" panose="020B0604020202020204" pitchFamily="34" charset="0"/>
              </a:rPr>
              <a:t>only</a:t>
            </a:r>
            <a:r>
              <a:rPr lang="en-US" b="1" dirty="0">
                <a:latin typeface="Arial" panose="020B0604020202020204" pitchFamily="34" charset="0"/>
                <a:cs typeface="Arial" panose="020B0604020202020204" pitchFamily="34" charset="0"/>
              </a:rPr>
              <a:t> acting as a witness**</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48780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13832-CE4E-F22C-AF15-35A7B88238AE}"/>
              </a:ext>
            </a:extLst>
          </p:cNvPr>
          <p:cNvSpPr>
            <a:spLocks noGrp="1"/>
          </p:cNvSpPr>
          <p:nvPr>
            <p:ph type="title"/>
          </p:nvPr>
        </p:nvSpPr>
        <p:spPr>
          <a:xfrm>
            <a:off x="1565189" y="365125"/>
            <a:ext cx="10387913" cy="1325563"/>
          </a:xfrm>
        </p:spPr>
        <p:txBody>
          <a:bodyPr/>
          <a:lstStyle/>
          <a:p>
            <a:r>
              <a:rPr lang="en-US" b="1" dirty="0">
                <a:latin typeface="Arial" panose="020B0604020202020204" pitchFamily="34" charset="0"/>
                <a:cs typeface="Arial" panose="020B0604020202020204" pitchFamily="34" charset="0"/>
              </a:rPr>
              <a:t>Cancelling Hearings</a:t>
            </a:r>
          </a:p>
        </p:txBody>
      </p:sp>
      <p:sp>
        <p:nvSpPr>
          <p:cNvPr id="3" name="Content Placeholder 2">
            <a:extLst>
              <a:ext uri="{FF2B5EF4-FFF2-40B4-BE49-F238E27FC236}">
                <a16:creationId xmlns:a16="http://schemas.microsoft.com/office/drawing/2014/main" id="{032AE467-D428-614F-D5C7-D042E47EC15A}"/>
              </a:ext>
            </a:extLst>
          </p:cNvPr>
          <p:cNvSpPr>
            <a:spLocks noGrp="1"/>
          </p:cNvSpPr>
          <p:nvPr>
            <p:ph idx="1"/>
          </p:nvPr>
        </p:nvSpPr>
        <p:spPr>
          <a:xfrm>
            <a:off x="263611" y="1825625"/>
            <a:ext cx="11689491" cy="4351338"/>
          </a:xfrm>
        </p:spPr>
        <p:txBody>
          <a:bodyPr>
            <a:normAutofit/>
          </a:bodyPr>
          <a:lstStyle/>
          <a:p>
            <a:pPr>
              <a:buClrTx/>
              <a:defRPr/>
            </a:pPr>
            <a:r>
              <a:rPr lang="en-US" altLang="en-US" sz="2800" dirty="0">
                <a:latin typeface="Arial" panose="020B0604020202020204" pitchFamily="34" charset="0"/>
                <a:cs typeface="Arial" panose="020B0604020202020204" pitchFamily="34" charset="0"/>
              </a:rPr>
              <a:t>If you are able to get the issue on appeal resolved without having the hearing, by all means do so</a:t>
            </a:r>
          </a:p>
          <a:p>
            <a:pPr>
              <a:buClrTx/>
              <a:defRPr/>
            </a:pPr>
            <a:endParaRPr lang="en-US" altLang="en-US" sz="1050" dirty="0">
              <a:latin typeface="Arial" panose="020B0604020202020204" pitchFamily="34" charset="0"/>
              <a:cs typeface="Arial" panose="020B0604020202020204" pitchFamily="34" charset="0"/>
            </a:endParaRPr>
          </a:p>
          <a:p>
            <a:pPr>
              <a:buClrTx/>
              <a:defRPr/>
            </a:pPr>
            <a:r>
              <a:rPr lang="en-US" altLang="en-US" sz="2800" dirty="0">
                <a:latin typeface="Arial" panose="020B0604020202020204" pitchFamily="34" charset="0"/>
                <a:cs typeface="Arial" panose="020B0604020202020204" pitchFamily="34" charset="0"/>
              </a:rPr>
              <a:t>Cancelling the hearing will often allow the claim to be resolved more quickly than if the hearing were to take place</a:t>
            </a:r>
          </a:p>
          <a:p>
            <a:pPr>
              <a:buClrTx/>
              <a:defRPr/>
            </a:pPr>
            <a:endParaRPr lang="en-US" altLang="en-US" sz="1050" dirty="0">
              <a:latin typeface="Arial" panose="020B0604020202020204" pitchFamily="34" charset="0"/>
              <a:cs typeface="Arial" panose="020B0604020202020204" pitchFamily="34" charset="0"/>
            </a:endParaRPr>
          </a:p>
          <a:p>
            <a:pPr>
              <a:buClrTx/>
              <a:defRPr/>
            </a:pPr>
            <a:r>
              <a:rPr lang="en-US" altLang="en-US" sz="2800" dirty="0">
                <a:latin typeface="Arial" panose="020B0604020202020204" pitchFamily="34" charset="0"/>
                <a:cs typeface="Arial" panose="020B0604020202020204" pitchFamily="34" charset="0"/>
              </a:rPr>
              <a:t>When cancelling a hearing, be sure to get the request </a:t>
            </a:r>
            <a:r>
              <a:rPr lang="en-US" altLang="en-US" sz="2800" b="1" u="sng" dirty="0">
                <a:latin typeface="Arial" panose="020B0604020202020204" pitchFamily="34" charset="0"/>
                <a:cs typeface="Arial" panose="020B0604020202020204" pitchFamily="34" charset="0"/>
              </a:rPr>
              <a:t>in writing</a:t>
            </a:r>
            <a:r>
              <a:rPr lang="en-US" altLang="en-US" sz="2800" b="1" dirty="0">
                <a:latin typeface="Arial" panose="020B0604020202020204" pitchFamily="34" charset="0"/>
                <a:cs typeface="Arial" panose="020B0604020202020204" pitchFamily="34" charset="0"/>
              </a:rPr>
              <a:t> </a:t>
            </a:r>
            <a:r>
              <a:rPr lang="en-US" altLang="en-US" sz="2800" dirty="0">
                <a:latin typeface="Arial" panose="020B0604020202020204" pitchFamily="34" charset="0"/>
                <a:cs typeface="Arial" panose="020B0604020202020204" pitchFamily="34" charset="0"/>
              </a:rPr>
              <a:t>from the veteran because cancelling a hearing without written consent is considered withholding evidence!</a:t>
            </a:r>
          </a:p>
          <a:p>
            <a:r>
              <a:rPr lang="en-US" dirty="0">
                <a:latin typeface="Arial" panose="020B0604020202020204" pitchFamily="34" charset="0"/>
                <a:cs typeface="Arial" panose="020B0604020202020204" pitchFamily="34" charset="0"/>
              </a:rPr>
              <a:t>There is precise wording that must be used when cancelling a hearing. </a:t>
            </a:r>
          </a:p>
        </p:txBody>
      </p:sp>
    </p:spTree>
    <p:extLst>
      <p:ext uri="{BB962C8B-B14F-4D97-AF65-F5344CB8AC3E}">
        <p14:creationId xmlns:p14="http://schemas.microsoft.com/office/powerpoint/2010/main" val="30252462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0545B-DC32-FC1F-7AE1-D955A1C40008}"/>
              </a:ext>
            </a:extLst>
          </p:cNvPr>
          <p:cNvSpPr>
            <a:spLocks noGrp="1"/>
          </p:cNvSpPr>
          <p:nvPr>
            <p:ph type="title"/>
          </p:nvPr>
        </p:nvSpPr>
        <p:spPr>
          <a:xfrm>
            <a:off x="1565188" y="365125"/>
            <a:ext cx="10363201" cy="1325563"/>
          </a:xfrm>
        </p:spPr>
        <p:txBody>
          <a:bodyPr/>
          <a:lstStyle/>
          <a:p>
            <a:r>
              <a:rPr lang="en-US" altLang="en-US" b="1" dirty="0">
                <a:latin typeface="Arial" panose="020B0604020202020204" pitchFamily="34" charset="0"/>
                <a:cs typeface="Arial" panose="020B0604020202020204" pitchFamily="34" charset="0"/>
              </a:rPr>
              <a:t>Change Of Representation At BVA</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2E9F12E-9973-4031-422D-70027C2CF45D}"/>
              </a:ext>
            </a:extLst>
          </p:cNvPr>
          <p:cNvSpPr>
            <a:spLocks noGrp="1"/>
          </p:cNvSpPr>
          <p:nvPr>
            <p:ph idx="1"/>
          </p:nvPr>
        </p:nvSpPr>
        <p:spPr>
          <a:xfrm>
            <a:off x="288323" y="1825625"/>
            <a:ext cx="11640065" cy="4351338"/>
          </a:xfrm>
        </p:spPr>
        <p:txBody>
          <a:bodyPr/>
          <a:lstStyle/>
          <a:p>
            <a:pPr marL="0" indent="0">
              <a:buNone/>
              <a:defRPr/>
            </a:pPr>
            <a:r>
              <a:rPr lang="en-US" sz="2400" b="1" dirty="0">
                <a:solidFill>
                  <a:srgbClr val="FF0000"/>
                </a:solidFill>
                <a:latin typeface="Arial" panose="020B0604020202020204" pitchFamily="34" charset="0"/>
                <a:cs typeface="Arial" panose="020B0604020202020204" pitchFamily="34" charset="0"/>
              </a:rPr>
              <a:t>38 CFR 20.1305</a:t>
            </a:r>
          </a:p>
          <a:p>
            <a:pPr marL="0" indent="0">
              <a:buNone/>
              <a:defRPr/>
            </a:pPr>
            <a:endParaRPr lang="en-US" sz="2400" b="1" dirty="0">
              <a:latin typeface="Arial" panose="020B0604020202020204" pitchFamily="34" charset="0"/>
              <a:cs typeface="Arial" panose="020B0604020202020204" pitchFamily="34" charset="0"/>
            </a:endParaRPr>
          </a:p>
          <a:p>
            <a:pPr>
              <a:defRPr/>
            </a:pPr>
            <a:r>
              <a:rPr lang="en-US" dirty="0">
                <a:latin typeface="Arial" panose="020B0604020202020204" pitchFamily="34" charset="0"/>
                <a:cs typeface="Arial" panose="020B0604020202020204" pitchFamily="34" charset="0"/>
              </a:rPr>
              <a:t>VA allows changes in representation up until 90 days after the appeal is received by the Board of Veterans Appeals </a:t>
            </a:r>
          </a:p>
          <a:p>
            <a:r>
              <a:rPr lang="en-US" dirty="0">
                <a:latin typeface="Arial" panose="020B0604020202020204" pitchFamily="34" charset="0"/>
                <a:cs typeface="Arial" panose="020B0604020202020204" pitchFamily="34" charset="0"/>
              </a:rPr>
              <a:t>Any change in representation must be sent to the BVA for approval. They can deny the change, and the representation will stay</a:t>
            </a:r>
          </a:p>
          <a:p>
            <a:r>
              <a:rPr lang="en-US" dirty="0">
                <a:latin typeface="Arial" panose="020B0604020202020204" pitchFamily="34" charset="0"/>
                <a:cs typeface="Arial" panose="020B0604020202020204" pitchFamily="34" charset="0"/>
              </a:rPr>
              <a:t>Remember to ask new veterans to your office if they have any outstanding BVA decisions. If they do, we cannot take POA until that decision process is complete. </a:t>
            </a:r>
          </a:p>
        </p:txBody>
      </p:sp>
    </p:spTree>
    <p:extLst>
      <p:ext uri="{BB962C8B-B14F-4D97-AF65-F5344CB8AC3E}">
        <p14:creationId xmlns:p14="http://schemas.microsoft.com/office/powerpoint/2010/main" val="11506918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C2ADC-02D0-5CD1-D92F-94D69F4EE418}"/>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Questions</a:t>
            </a:r>
          </a:p>
        </p:txBody>
      </p:sp>
      <p:pic>
        <p:nvPicPr>
          <p:cNvPr id="5" name="Content Placeholder 4" descr="A picture containing clipart&#10;&#10;Description automatically generated">
            <a:extLst>
              <a:ext uri="{FF2B5EF4-FFF2-40B4-BE49-F238E27FC236}">
                <a16:creationId xmlns:a16="http://schemas.microsoft.com/office/drawing/2014/main" id="{4ACB12B7-7B5D-6C5C-C08A-0E09A8ADD13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06432" y="2349795"/>
            <a:ext cx="3179135" cy="3683366"/>
          </a:xfrm>
        </p:spPr>
      </p:pic>
    </p:spTree>
    <p:extLst>
      <p:ext uri="{BB962C8B-B14F-4D97-AF65-F5344CB8AC3E}">
        <p14:creationId xmlns:p14="http://schemas.microsoft.com/office/powerpoint/2010/main" val="640580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06038-C25F-73CF-5881-AEB3240C186E}"/>
              </a:ext>
            </a:extLst>
          </p:cNvPr>
          <p:cNvSpPr>
            <a:spLocks noGrp="1"/>
          </p:cNvSpPr>
          <p:nvPr>
            <p:ph type="title"/>
          </p:nvPr>
        </p:nvSpPr>
        <p:spPr>
          <a:xfrm>
            <a:off x="1543050" y="365125"/>
            <a:ext cx="10389870" cy="1325563"/>
          </a:xfrm>
        </p:spPr>
        <p:txBody>
          <a:bodyPr/>
          <a:lstStyle/>
          <a:p>
            <a:r>
              <a:rPr lang="en-US" altLang="en-US" b="1" dirty="0">
                <a:latin typeface="Arial" panose="020B0604020202020204" pitchFamily="34" charset="0"/>
                <a:cs typeface="Arial" panose="020B0604020202020204" pitchFamily="34" charset="0"/>
              </a:rPr>
              <a:t>Actions That Can Not Be Appealed</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9B53AD96-9416-E13C-B7F8-AA3167938FAE}"/>
              </a:ext>
            </a:extLst>
          </p:cNvPr>
          <p:cNvSpPr>
            <a:spLocks noGrp="1"/>
          </p:cNvSpPr>
          <p:nvPr>
            <p:ph idx="1"/>
          </p:nvPr>
        </p:nvSpPr>
        <p:spPr>
          <a:xfrm>
            <a:off x="274320" y="1832335"/>
            <a:ext cx="11658600" cy="3773128"/>
          </a:xfrm>
        </p:spPr>
        <p:txBody>
          <a:bodyPr/>
          <a:lstStyle/>
          <a:p>
            <a:pPr eaLnBrk="1" hangingPunct="1">
              <a:buClr>
                <a:schemeClr val="tx1"/>
              </a:buClr>
            </a:pPr>
            <a:r>
              <a:rPr lang="en-US" altLang="en-US" dirty="0">
                <a:latin typeface="Arial" panose="020B0604020202020204" pitchFamily="34" charset="0"/>
                <a:cs typeface="Arial" panose="020B0604020202020204" pitchFamily="34" charset="0"/>
              </a:rPr>
              <a:t>Proposed actions – the most common are reductions of ratings and ratings of incompetency</a:t>
            </a:r>
          </a:p>
          <a:p>
            <a:pPr eaLnBrk="1" hangingPunct="1">
              <a:buClr>
                <a:schemeClr val="tx1"/>
              </a:buClr>
            </a:pPr>
            <a:endParaRPr lang="en-US" altLang="en-US" dirty="0">
              <a:latin typeface="Arial" panose="020B0604020202020204" pitchFamily="34" charset="0"/>
              <a:cs typeface="Arial" panose="020B0604020202020204" pitchFamily="34" charset="0"/>
            </a:endParaRPr>
          </a:p>
          <a:p>
            <a:pPr eaLnBrk="1" hangingPunct="1">
              <a:buClr>
                <a:schemeClr val="tx1"/>
              </a:buClr>
            </a:pPr>
            <a:r>
              <a:rPr lang="en-US" altLang="en-US" dirty="0">
                <a:latin typeface="Arial" panose="020B0604020202020204" pitchFamily="34" charset="0"/>
                <a:cs typeface="Arial" panose="020B0604020202020204" pitchFamily="34" charset="0"/>
              </a:rPr>
              <a:t>Proposed actions are not a </a:t>
            </a:r>
            <a:r>
              <a:rPr lang="en-US" altLang="en-US" b="1" i="1" dirty="0">
                <a:latin typeface="Arial" panose="020B0604020202020204" pitchFamily="34" charset="0"/>
                <a:cs typeface="Arial" panose="020B0604020202020204" pitchFamily="34" charset="0"/>
              </a:rPr>
              <a:t>“final” </a:t>
            </a:r>
            <a:r>
              <a:rPr lang="en-US" altLang="en-US" dirty="0">
                <a:latin typeface="Arial" panose="020B0604020202020204" pitchFamily="34" charset="0"/>
                <a:cs typeface="Arial" panose="020B0604020202020204" pitchFamily="34" charset="0"/>
              </a:rPr>
              <a:t>decision - All final decisions should include appeal rights in notification letter</a:t>
            </a:r>
          </a:p>
          <a:p>
            <a:endParaRPr lang="en-US" dirty="0"/>
          </a:p>
        </p:txBody>
      </p:sp>
    </p:spTree>
    <p:extLst>
      <p:ext uri="{BB962C8B-B14F-4D97-AF65-F5344CB8AC3E}">
        <p14:creationId xmlns:p14="http://schemas.microsoft.com/office/powerpoint/2010/main" val="2956931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1AF8-FAE7-12B3-E2C3-1BBDE4F24C5D}"/>
              </a:ext>
            </a:extLst>
          </p:cNvPr>
          <p:cNvSpPr>
            <a:spLocks noGrp="1"/>
          </p:cNvSpPr>
          <p:nvPr>
            <p:ph type="title"/>
          </p:nvPr>
        </p:nvSpPr>
        <p:spPr>
          <a:xfrm>
            <a:off x="1565910" y="365125"/>
            <a:ext cx="10355580" cy="1325563"/>
          </a:xfrm>
        </p:spPr>
        <p:txBody>
          <a:bodyPr/>
          <a:lstStyle/>
          <a:p>
            <a:r>
              <a:rPr lang="en-US" sz="4400" b="1" dirty="0">
                <a:latin typeface="Arial" panose="020B0604020202020204" pitchFamily="34" charset="0"/>
                <a:cs typeface="Arial" panose="020B0604020202020204" pitchFamily="34" charset="0"/>
              </a:rPr>
              <a:t>Appeal Timelines</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1473494-10C1-E40E-5CE1-45A9A65E2688}"/>
              </a:ext>
            </a:extLst>
          </p:cNvPr>
          <p:cNvSpPr>
            <a:spLocks noGrp="1"/>
          </p:cNvSpPr>
          <p:nvPr>
            <p:ph idx="1"/>
          </p:nvPr>
        </p:nvSpPr>
        <p:spPr>
          <a:xfrm>
            <a:off x="285750" y="1825625"/>
            <a:ext cx="11635740" cy="4351338"/>
          </a:xfrm>
        </p:spPr>
        <p:txBody>
          <a:bodyPr>
            <a:normAutofit lnSpcReduction="10000"/>
          </a:bodyPr>
          <a:lstStyle/>
          <a:p>
            <a:r>
              <a:rPr lang="en-US" sz="2800" dirty="0">
                <a:latin typeface="Arial" panose="020B0604020202020204" pitchFamily="34" charset="0"/>
                <a:cs typeface="Arial" panose="020B0604020202020204" pitchFamily="34" charset="0"/>
              </a:rPr>
              <a:t>Indication that the veteran disagrees with a decision must be filed within </a:t>
            </a:r>
            <a:r>
              <a:rPr lang="en-US" sz="2800" b="1" dirty="0">
                <a:solidFill>
                  <a:srgbClr val="FF0000"/>
                </a:solidFill>
                <a:latin typeface="Arial" panose="020B0604020202020204" pitchFamily="34" charset="0"/>
                <a:cs typeface="Arial" panose="020B0604020202020204" pitchFamily="34" charset="0"/>
              </a:rPr>
              <a:t>ONE  YEAR </a:t>
            </a:r>
            <a:r>
              <a:rPr lang="en-US" sz="2800" dirty="0">
                <a:latin typeface="Arial" panose="020B0604020202020204" pitchFamily="34" charset="0"/>
                <a:cs typeface="Arial" panose="020B0604020202020204" pitchFamily="34" charset="0"/>
              </a:rPr>
              <a:t>from the date of the decision notification for all claims, other than contested claims </a:t>
            </a:r>
            <a:r>
              <a:rPr lang="en-US" sz="2800" b="1" dirty="0">
                <a:solidFill>
                  <a:srgbClr val="FF0000"/>
                </a:solidFill>
                <a:latin typeface="Arial" panose="020B0604020202020204" pitchFamily="34" charset="0"/>
                <a:cs typeface="Arial" panose="020B0604020202020204" pitchFamily="34" charset="0"/>
              </a:rPr>
              <a:t>38 CFR 19.52(a)</a:t>
            </a:r>
          </a:p>
          <a:p>
            <a:endParaRPr lang="en-US" sz="1050" b="1" dirty="0">
              <a:solidFill>
                <a:srgbClr val="FF0000"/>
              </a:solidFill>
              <a:latin typeface="Arial" panose="020B0604020202020204" pitchFamily="34" charset="0"/>
              <a:cs typeface="Arial" panose="020B0604020202020204" pitchFamily="34" charset="0"/>
            </a:endParaRPr>
          </a:p>
          <a:p>
            <a:endParaRPr lang="en-US" altLang="en-US" sz="1000" dirty="0">
              <a:latin typeface="Arial" panose="020B0604020202020204" pitchFamily="34" charset="0"/>
              <a:cs typeface="Arial" panose="020B0604020202020204" pitchFamily="34" charset="0"/>
            </a:endParaRPr>
          </a:p>
          <a:p>
            <a:pPr eaLnBrk="1" hangingPunct="1"/>
            <a:r>
              <a:rPr lang="en-US" altLang="en-US" sz="2800" dirty="0">
                <a:latin typeface="Arial" panose="020B0604020202020204" pitchFamily="34" charset="0"/>
                <a:cs typeface="Arial" panose="020B0604020202020204" pitchFamily="34" charset="0"/>
              </a:rPr>
              <a:t>If it is time-stamped within the appeal period, it is considered </a:t>
            </a:r>
            <a:r>
              <a:rPr lang="en-US" altLang="en-US" sz="2800" b="1" u="sng" dirty="0">
                <a:latin typeface="Arial" panose="020B0604020202020204" pitchFamily="34" charset="0"/>
                <a:cs typeface="Arial" panose="020B0604020202020204" pitchFamily="34" charset="0"/>
              </a:rPr>
              <a:t>TIMELY. (Thi</a:t>
            </a:r>
            <a:r>
              <a:rPr lang="en-US" altLang="en-US" b="1" u="sng" dirty="0">
                <a:latin typeface="Arial" panose="020B0604020202020204" pitchFamily="34" charset="0"/>
                <a:cs typeface="Arial" panose="020B0604020202020204" pitchFamily="34" charset="0"/>
              </a:rPr>
              <a:t>s is postmarked or received at the VA, NOT when it is received at the regional office)</a:t>
            </a:r>
            <a:endParaRPr lang="en-US" altLang="en-US" sz="2800" b="1" u="sng" dirty="0">
              <a:latin typeface="Arial" panose="020B0604020202020204" pitchFamily="34" charset="0"/>
              <a:cs typeface="Arial" panose="020B0604020202020204" pitchFamily="34" charset="0"/>
            </a:endParaRPr>
          </a:p>
          <a:p>
            <a:pPr marL="0" indent="0" eaLnBrk="1" hangingPunct="1">
              <a:buNone/>
            </a:pPr>
            <a:endParaRPr lang="en-US" altLang="en-US" sz="2400" b="1" u="sng" dirty="0">
              <a:latin typeface="Arial" panose="020B0604020202020204" pitchFamily="34" charset="0"/>
              <a:cs typeface="Arial" panose="020B0604020202020204" pitchFamily="34" charset="0"/>
            </a:endParaRPr>
          </a:p>
          <a:p>
            <a:r>
              <a:rPr lang="en-US" altLang="en-US" sz="2800" dirty="0">
                <a:latin typeface="Arial" panose="020B0604020202020204" pitchFamily="34" charset="0"/>
                <a:cs typeface="Arial" panose="020B0604020202020204" pitchFamily="34" charset="0"/>
              </a:rPr>
              <a:t>For appeal periods ending on weekends or holidays, the next working day marks the end of the appeal period </a:t>
            </a:r>
            <a:r>
              <a:rPr lang="en-US" altLang="en-US" sz="2800" b="1" dirty="0">
                <a:solidFill>
                  <a:srgbClr val="FF0000"/>
                </a:solidFill>
                <a:latin typeface="Arial" panose="020B0604020202020204" pitchFamily="34" charset="0"/>
                <a:cs typeface="Arial" panose="020B0604020202020204" pitchFamily="34" charset="0"/>
              </a:rPr>
              <a:t>38 CFR 20.110(b)</a:t>
            </a:r>
          </a:p>
        </p:txBody>
      </p:sp>
    </p:spTree>
    <p:extLst>
      <p:ext uri="{BB962C8B-B14F-4D97-AF65-F5344CB8AC3E}">
        <p14:creationId xmlns:p14="http://schemas.microsoft.com/office/powerpoint/2010/main" val="4065955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1AF8-FAE7-12B3-E2C3-1BBDE4F24C5D}"/>
              </a:ext>
            </a:extLst>
          </p:cNvPr>
          <p:cNvSpPr>
            <a:spLocks noGrp="1"/>
          </p:cNvSpPr>
          <p:nvPr>
            <p:ph type="title"/>
          </p:nvPr>
        </p:nvSpPr>
        <p:spPr>
          <a:xfrm>
            <a:off x="1577340" y="365125"/>
            <a:ext cx="10332720" cy="1325563"/>
          </a:xfrm>
        </p:spPr>
        <p:txBody>
          <a:bodyPr/>
          <a:lstStyle/>
          <a:p>
            <a:r>
              <a:rPr lang="en-US" altLang="en-US" b="1" dirty="0">
                <a:latin typeface="Arial" panose="020B0604020202020204" pitchFamily="34" charset="0"/>
                <a:cs typeface="Arial" panose="020B0604020202020204" pitchFamily="34" charset="0"/>
              </a:rPr>
              <a:t>Board Of Veterans Appeals </a:t>
            </a:r>
            <a:br>
              <a:rPr lang="en-US" altLang="en-US" b="1" dirty="0">
                <a:latin typeface="Arial" panose="020B0604020202020204" pitchFamily="34" charset="0"/>
                <a:cs typeface="Arial" panose="020B0604020202020204" pitchFamily="34" charset="0"/>
              </a:rPr>
            </a:br>
            <a:r>
              <a:rPr lang="en-US" altLang="en-US" b="1" dirty="0">
                <a:latin typeface="Arial" panose="020B0604020202020204" pitchFamily="34" charset="0"/>
                <a:cs typeface="Arial" panose="020B0604020202020204" pitchFamily="34" charset="0"/>
              </a:rPr>
              <a:t>Decision Outcomes</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1473494-10C1-E40E-5CE1-45A9A65E2688}"/>
              </a:ext>
            </a:extLst>
          </p:cNvPr>
          <p:cNvSpPr>
            <a:spLocks noGrp="1"/>
          </p:cNvSpPr>
          <p:nvPr>
            <p:ph idx="1"/>
          </p:nvPr>
        </p:nvSpPr>
        <p:spPr>
          <a:xfrm>
            <a:off x="285750" y="1825625"/>
            <a:ext cx="11624310" cy="4351338"/>
          </a:xfrm>
        </p:spPr>
        <p:txBody>
          <a:bodyPr/>
          <a:lstStyle/>
          <a:p>
            <a:pPr marL="0" indent="0">
              <a:buNone/>
            </a:pPr>
            <a:r>
              <a:rPr lang="en-US" altLang="en-US" sz="2800" dirty="0">
                <a:latin typeface="Arial" panose="020B0604020202020204" pitchFamily="34" charset="0"/>
                <a:cs typeface="Arial" panose="020B0604020202020204" pitchFamily="34" charset="0"/>
              </a:rPr>
              <a:t>Once a hearing is held or an appeals consultant prepares a brief, the Board will review the appeal and issue a decision </a:t>
            </a:r>
          </a:p>
          <a:p>
            <a:pPr eaLnBrk="1" hangingPunct="1"/>
            <a:r>
              <a:rPr lang="en-US" altLang="en-US" sz="2800" dirty="0">
                <a:latin typeface="Arial" panose="020B0604020202020204" pitchFamily="34" charset="0"/>
                <a:cs typeface="Arial" panose="020B0604020202020204" pitchFamily="34" charset="0"/>
              </a:rPr>
              <a:t>“Grant” means an issue was granted in full</a:t>
            </a:r>
          </a:p>
          <a:p>
            <a:pPr eaLnBrk="1" hangingPunct="1"/>
            <a:r>
              <a:rPr lang="en-US" altLang="en-US" sz="2800" dirty="0">
                <a:latin typeface="Arial" panose="020B0604020202020204" pitchFamily="34" charset="0"/>
                <a:cs typeface="Arial" panose="020B0604020202020204" pitchFamily="34" charset="0"/>
              </a:rPr>
              <a:t>“Remand” means development is needed, sent back to RO/AMO for development, and a new decision is made.</a:t>
            </a:r>
          </a:p>
          <a:p>
            <a:pPr lvl="1"/>
            <a:r>
              <a:rPr lang="en-US" altLang="en-US" sz="2400" dirty="0">
                <a:latin typeface="Arial" panose="020B0604020202020204" pitchFamily="34" charset="0"/>
                <a:cs typeface="Arial" panose="020B0604020202020204" pitchFamily="34" charset="0"/>
              </a:rPr>
              <a:t>If legacy appeal, and SSOC is issued, the appeal will return to the BVA</a:t>
            </a:r>
          </a:p>
          <a:p>
            <a:pPr lvl="1"/>
            <a:r>
              <a:rPr lang="en-US" altLang="en-US" sz="2400" dirty="0">
                <a:latin typeface="Arial" panose="020B0604020202020204" pitchFamily="34" charset="0"/>
                <a:cs typeface="Arial" panose="020B0604020202020204" pitchFamily="34" charset="0"/>
              </a:rPr>
              <a:t>If a modernized appeal is filed, a new rating decision will be issued, and the veteran can choose from three options  </a:t>
            </a:r>
          </a:p>
          <a:p>
            <a:pPr eaLnBrk="1" hangingPunct="1"/>
            <a:r>
              <a:rPr lang="en-US" altLang="en-US" sz="2800" dirty="0">
                <a:latin typeface="Arial" panose="020B0604020202020204" pitchFamily="34" charset="0"/>
                <a:cs typeface="Arial" panose="020B0604020202020204" pitchFamily="34" charset="0"/>
              </a:rPr>
              <a:t>“Deny” is self-explanatory: options for challenging the denial are explained on the following slide</a:t>
            </a:r>
          </a:p>
        </p:txBody>
      </p:sp>
    </p:spTree>
    <p:extLst>
      <p:ext uri="{BB962C8B-B14F-4D97-AF65-F5344CB8AC3E}">
        <p14:creationId xmlns:p14="http://schemas.microsoft.com/office/powerpoint/2010/main" val="3771016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1AF8-FAE7-12B3-E2C3-1BBDE4F24C5D}"/>
              </a:ext>
            </a:extLst>
          </p:cNvPr>
          <p:cNvSpPr>
            <a:spLocks noGrp="1"/>
          </p:cNvSpPr>
          <p:nvPr>
            <p:ph type="title"/>
          </p:nvPr>
        </p:nvSpPr>
        <p:spPr>
          <a:xfrm>
            <a:off x="1565910" y="365125"/>
            <a:ext cx="10367010" cy="1325563"/>
          </a:xfrm>
        </p:spPr>
        <p:txBody>
          <a:bodyPr/>
          <a:lstStyle/>
          <a:p>
            <a:r>
              <a:rPr lang="en-US" altLang="en-US" b="1" dirty="0">
                <a:latin typeface="Arial" panose="020B0604020202020204" pitchFamily="34" charset="0"/>
                <a:cs typeface="Arial" panose="020B0604020202020204" pitchFamily="34" charset="0"/>
              </a:rPr>
              <a:t>Challenging A Decision By The </a:t>
            </a:r>
            <a:br>
              <a:rPr lang="en-US" altLang="en-US" b="1" dirty="0">
                <a:latin typeface="Arial" panose="020B0604020202020204" pitchFamily="34" charset="0"/>
                <a:cs typeface="Arial" panose="020B0604020202020204" pitchFamily="34" charset="0"/>
              </a:rPr>
            </a:br>
            <a:r>
              <a:rPr lang="en-US" altLang="en-US" b="1" dirty="0">
                <a:latin typeface="Arial" panose="020B0604020202020204" pitchFamily="34" charset="0"/>
                <a:cs typeface="Arial" panose="020B0604020202020204" pitchFamily="34" charset="0"/>
              </a:rPr>
              <a:t>Board Of Veterans Appeals</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1473494-10C1-E40E-5CE1-45A9A65E2688}"/>
              </a:ext>
            </a:extLst>
          </p:cNvPr>
          <p:cNvSpPr>
            <a:spLocks noGrp="1"/>
          </p:cNvSpPr>
          <p:nvPr>
            <p:ph idx="1"/>
          </p:nvPr>
        </p:nvSpPr>
        <p:spPr>
          <a:xfrm>
            <a:off x="274320" y="1825625"/>
            <a:ext cx="11658600" cy="4351338"/>
          </a:xfrm>
        </p:spPr>
        <p:txBody>
          <a:bodyPr>
            <a:normAutofit/>
          </a:bodyPr>
          <a:lstStyle/>
          <a:p>
            <a:pPr marL="0" indent="0" eaLnBrk="1" hangingPunct="1">
              <a:buNone/>
            </a:pPr>
            <a:r>
              <a:rPr lang="en-US" altLang="en-US" sz="2400" b="1" dirty="0">
                <a:latin typeface="Arial" panose="020B0604020202020204" pitchFamily="34" charset="0"/>
                <a:cs typeface="Arial" panose="020B0604020202020204" pitchFamily="34" charset="0"/>
              </a:rPr>
              <a:t>Appeal to the Court of Appeals for Veterans Claims (CAVC): </a:t>
            </a:r>
          </a:p>
          <a:p>
            <a:pPr lvl="1"/>
            <a:r>
              <a:rPr lang="en-US" altLang="en-US" sz="2400" b="1" u="sng" dirty="0">
                <a:solidFill>
                  <a:srgbClr val="FF0000"/>
                </a:solidFill>
                <a:latin typeface="Arial" panose="020B0604020202020204" pitchFamily="34" charset="0"/>
                <a:cs typeface="Arial" panose="020B0604020202020204" pitchFamily="34" charset="0"/>
              </a:rPr>
              <a:t> 120-day deadline from the decision notice</a:t>
            </a:r>
            <a:r>
              <a:rPr lang="en-US" altLang="en-US" sz="2400" b="1" dirty="0">
                <a:solidFill>
                  <a:srgbClr val="991A1E"/>
                </a:solidFill>
                <a:latin typeface="Arial" panose="020B0604020202020204" pitchFamily="34" charset="0"/>
                <a:cs typeface="Arial" panose="020B0604020202020204" pitchFamily="34" charset="0"/>
              </a:rPr>
              <a:t> </a:t>
            </a:r>
            <a:r>
              <a:rPr lang="en-US" altLang="en-US" sz="2400" b="1" dirty="0">
                <a:latin typeface="Arial" panose="020B0604020202020204" pitchFamily="34" charset="0"/>
                <a:cs typeface="Arial" panose="020B0604020202020204" pitchFamily="34" charset="0"/>
              </a:rPr>
              <a:t>to file NOA with the Court</a:t>
            </a:r>
          </a:p>
          <a:p>
            <a:pPr lvl="1"/>
            <a:r>
              <a:rPr lang="en-US" altLang="en-US" sz="2400" dirty="0">
                <a:latin typeface="Arial" panose="020B0604020202020204" pitchFamily="34" charset="0"/>
                <a:cs typeface="Arial" panose="020B0604020202020204" pitchFamily="34" charset="0"/>
              </a:rPr>
              <a:t>Federal Court: service officers cannot represent unless they are also attorneys barred at the CAVC</a:t>
            </a:r>
          </a:p>
          <a:p>
            <a:pPr lvl="1"/>
            <a:r>
              <a:rPr lang="en-US" altLang="en-US" sz="2400" dirty="0">
                <a:latin typeface="Arial" panose="020B0604020202020204" pitchFamily="34" charset="0"/>
                <a:cs typeface="Arial" panose="020B0604020202020204" pitchFamily="34" charset="0"/>
              </a:rPr>
              <a:t>Suggest </a:t>
            </a:r>
            <a:r>
              <a:rPr lang="en-US" altLang="en-US" dirty="0">
                <a:latin typeface="Arial" panose="020B0604020202020204" pitchFamily="34" charset="0"/>
                <a:cs typeface="Arial" panose="020B0604020202020204" pitchFamily="34" charset="0"/>
              </a:rPr>
              <a:t>the veteran obtain a veteran's benefits lawyer –provide contact info for Bergmann &amp; Moore and Veterans Consortium Pro Bono Program,</a:t>
            </a:r>
            <a:r>
              <a:rPr lang="en-US" altLang="en-US" sz="2400" dirty="0">
                <a:latin typeface="Arial" panose="020B0604020202020204" pitchFamily="34" charset="0"/>
                <a:cs typeface="Arial" panose="020B0604020202020204" pitchFamily="34" charset="0"/>
              </a:rPr>
              <a:t> but do not recommend a specific lawyer.  Unlike at the VA, where lawyers usually charge veterans a fee, many lawyers will represent for free at CAVC – attorney fees paid by the government if successful (EAJA)</a:t>
            </a:r>
          </a:p>
        </p:txBody>
      </p:sp>
    </p:spTree>
    <p:extLst>
      <p:ext uri="{BB962C8B-B14F-4D97-AF65-F5344CB8AC3E}">
        <p14:creationId xmlns:p14="http://schemas.microsoft.com/office/powerpoint/2010/main" val="3820251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1AF8-FAE7-12B3-E2C3-1BBDE4F24C5D}"/>
              </a:ext>
            </a:extLst>
          </p:cNvPr>
          <p:cNvSpPr>
            <a:spLocks noGrp="1"/>
          </p:cNvSpPr>
          <p:nvPr>
            <p:ph type="title"/>
          </p:nvPr>
        </p:nvSpPr>
        <p:spPr>
          <a:xfrm>
            <a:off x="1565910" y="365125"/>
            <a:ext cx="10355580" cy="1325563"/>
          </a:xfrm>
        </p:spPr>
        <p:txBody>
          <a:bodyPr/>
          <a:lstStyle/>
          <a:p>
            <a:r>
              <a:rPr lang="en-US" b="1" dirty="0">
                <a:latin typeface="Arial" panose="020B0604020202020204" pitchFamily="34" charset="0"/>
                <a:cs typeface="Arial" panose="020B0604020202020204" pitchFamily="34" charset="0"/>
              </a:rPr>
              <a:t>Appeals Process</a:t>
            </a:r>
          </a:p>
        </p:txBody>
      </p:sp>
      <p:sp>
        <p:nvSpPr>
          <p:cNvPr id="3" name="Content Placeholder 2">
            <a:extLst>
              <a:ext uri="{FF2B5EF4-FFF2-40B4-BE49-F238E27FC236}">
                <a16:creationId xmlns:a16="http://schemas.microsoft.com/office/drawing/2014/main" id="{81473494-10C1-E40E-5CE1-45A9A65E2688}"/>
              </a:ext>
            </a:extLst>
          </p:cNvPr>
          <p:cNvSpPr>
            <a:spLocks noGrp="1"/>
          </p:cNvSpPr>
          <p:nvPr>
            <p:ph idx="1"/>
          </p:nvPr>
        </p:nvSpPr>
        <p:spPr>
          <a:xfrm>
            <a:off x="285750" y="1825625"/>
            <a:ext cx="11635740" cy="4351338"/>
          </a:xfrm>
        </p:spPr>
        <p:txBody>
          <a:bodyPr/>
          <a:lstStyle/>
          <a:p>
            <a:pPr marL="0" indent="0">
              <a:buNone/>
            </a:pPr>
            <a:r>
              <a:rPr lang="en-US" sz="2800" dirty="0">
                <a:latin typeface="Times New Roman" panose="02020603050405020304" pitchFamily="18" charset="0"/>
                <a:cs typeface="Times New Roman" panose="02020603050405020304" pitchFamily="18" charset="0"/>
              </a:rPr>
              <a:t>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sz="2800" dirty="0">
                <a:latin typeface="Arial" panose="020B0604020202020204" pitchFamily="34" charset="0"/>
                <a:cs typeface="Arial" panose="020B0604020202020204" pitchFamily="34" charset="0"/>
              </a:rPr>
              <a:t>                                 APPEALS MODERNIZATION ACT</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693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1AF8-FAE7-12B3-E2C3-1BBDE4F24C5D}"/>
              </a:ext>
            </a:extLst>
          </p:cNvPr>
          <p:cNvSpPr>
            <a:spLocks noGrp="1"/>
          </p:cNvSpPr>
          <p:nvPr>
            <p:ph type="title"/>
          </p:nvPr>
        </p:nvSpPr>
        <p:spPr>
          <a:xfrm>
            <a:off x="1592698" y="365125"/>
            <a:ext cx="10340222" cy="1325563"/>
          </a:xfrm>
        </p:spPr>
        <p:txBody>
          <a:bodyPr/>
          <a:lstStyle/>
          <a:p>
            <a:r>
              <a:rPr lang="en-US" sz="4400" b="1" dirty="0">
                <a:latin typeface="Arial" panose="020B0604020202020204" pitchFamily="34" charset="0"/>
                <a:cs typeface="Arial" panose="020B0604020202020204" pitchFamily="34" charset="0"/>
              </a:rPr>
              <a:t>AMA Decision Review Options</a:t>
            </a:r>
            <a:endParaRPr lang="en-US" b="1" dirty="0">
              <a:latin typeface="Arial" panose="020B0604020202020204" pitchFamily="34" charset="0"/>
              <a:cs typeface="Arial" panose="020B0604020202020204" pitchFamily="34" charset="0"/>
            </a:endParaRPr>
          </a:p>
        </p:txBody>
      </p:sp>
      <p:pic>
        <p:nvPicPr>
          <p:cNvPr id="5" name="Content Placeholder 4">
            <a:extLst>
              <a:ext uri="{FF2B5EF4-FFF2-40B4-BE49-F238E27FC236}">
                <a16:creationId xmlns:a16="http://schemas.microsoft.com/office/drawing/2014/main" id="{D9769DB1-6723-B7FB-5D27-F74F6AC9606E}"/>
              </a:ext>
            </a:extLst>
          </p:cNvPr>
          <p:cNvPicPr>
            <a:picLocks noGrp="1" noChangeAspect="1"/>
          </p:cNvPicPr>
          <p:nvPr>
            <p:ph idx="1"/>
          </p:nvPr>
        </p:nvPicPr>
        <p:blipFill>
          <a:blip r:embed="rId3"/>
          <a:stretch>
            <a:fillRect/>
          </a:stretch>
        </p:blipFill>
        <p:spPr>
          <a:xfrm>
            <a:off x="1592698" y="1825625"/>
            <a:ext cx="9660491" cy="4667250"/>
          </a:xfrm>
        </p:spPr>
      </p:pic>
    </p:spTree>
    <p:extLst>
      <p:ext uri="{BB962C8B-B14F-4D97-AF65-F5344CB8AC3E}">
        <p14:creationId xmlns:p14="http://schemas.microsoft.com/office/powerpoint/2010/main" val="16069621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95f1b23-abaf-45ee-821d-b7ab251ab3bf}" enabled="0" method="" siteId="{e95f1b23-abaf-45ee-821d-b7ab251ab3bf}" removed="1"/>
</clbl:labelList>
</file>

<file path=docProps/app.xml><?xml version="1.0" encoding="utf-8"?>
<Properties xmlns="http://schemas.openxmlformats.org/officeDocument/2006/extended-properties" xmlns:vt="http://schemas.openxmlformats.org/officeDocument/2006/docPropsVTypes">
  <Template/>
  <TotalTime>2135</TotalTime>
  <Words>3630</Words>
  <Application>Microsoft Office PowerPoint</Application>
  <PresentationFormat>Widescreen</PresentationFormat>
  <Paragraphs>287</Paragraphs>
  <Slides>36</Slides>
  <Notes>25</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36</vt:i4>
      </vt:variant>
    </vt:vector>
  </HeadingPairs>
  <TitlesOfParts>
    <vt:vector size="46" baseType="lpstr">
      <vt:lpstr>Aptos</vt:lpstr>
      <vt:lpstr>Aptos Display</vt:lpstr>
      <vt:lpstr>Arial</vt:lpstr>
      <vt:lpstr>Calibri</vt:lpstr>
      <vt:lpstr>Source Sans Pro Web</vt:lpstr>
      <vt:lpstr>Times New Roman</vt:lpstr>
      <vt:lpstr>Wingdings</vt:lpstr>
      <vt:lpstr>Office Theme</vt:lpstr>
      <vt:lpstr>Custom Design</vt:lpstr>
      <vt:lpstr>1_Custom Design</vt:lpstr>
      <vt:lpstr>The Appeals Process &amp; Hearings</vt:lpstr>
      <vt:lpstr>What To Do If A Benefits  Claim Is Denied</vt:lpstr>
      <vt:lpstr>Examples Of Appealable Decisions</vt:lpstr>
      <vt:lpstr>Actions That Can Not Be Appealed</vt:lpstr>
      <vt:lpstr>Appeal Timelines</vt:lpstr>
      <vt:lpstr>Board Of Veterans Appeals  Decision Outcomes</vt:lpstr>
      <vt:lpstr>Challenging A Decision By The  Board Of Veterans Appeals</vt:lpstr>
      <vt:lpstr>Appeals Process</vt:lpstr>
      <vt:lpstr>AMA Decision Review Options</vt:lpstr>
      <vt:lpstr>“Closing the record”</vt:lpstr>
      <vt:lpstr>Closing the record and VA’s  Duty to Assist</vt:lpstr>
      <vt:lpstr>AMA: 3 Decision Review Options</vt:lpstr>
      <vt:lpstr>AMA: Supplemental Claims 38 CFR 3.2501</vt:lpstr>
      <vt:lpstr>Supplemental Claims: New  and Relevant Evidence</vt:lpstr>
      <vt:lpstr>Supplemental Claims: New  and Relevant Evidence</vt:lpstr>
      <vt:lpstr>Supplemental Claims: New and Relevant Evidence</vt:lpstr>
      <vt:lpstr>Post-Supplemental Claim  Decision Review Options</vt:lpstr>
      <vt:lpstr>Higher Level Review 38 CFR 3.2601</vt:lpstr>
      <vt:lpstr>Higher Level Review  When to use</vt:lpstr>
      <vt:lpstr>Higher Level Review Example</vt:lpstr>
      <vt:lpstr>Higher Level Review Example</vt:lpstr>
      <vt:lpstr>Higher Level Review Decision</vt:lpstr>
      <vt:lpstr>Post- Higher Level Review Decision Review Options</vt:lpstr>
      <vt:lpstr>Appeal to Board of Veterans Appeals 38 CFR 20.202</vt:lpstr>
      <vt:lpstr>VA Form 10-182</vt:lpstr>
      <vt:lpstr>Tips on VA Form 10-182</vt:lpstr>
      <vt:lpstr>Clarification of VA Form 10-182</vt:lpstr>
      <vt:lpstr>Docket Dates</vt:lpstr>
      <vt:lpstr>Expediting Appeals At The  Board Of Veterans Appeals</vt:lpstr>
      <vt:lpstr>Switching Dockets</vt:lpstr>
      <vt:lpstr>Post-BVA Appeal  Decision Review Options</vt:lpstr>
      <vt:lpstr>HEARINGS</vt:lpstr>
      <vt:lpstr>During the Hearing - Witnesses</vt:lpstr>
      <vt:lpstr>Cancelling Hearings</vt:lpstr>
      <vt:lpstr>Change Of Representation At BVA</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 Monthly Compensation</dc:title>
  <dc:creator>DJ Montreal</dc:creator>
  <cp:lastModifiedBy>Montreal, DJ</cp:lastModifiedBy>
  <cp:revision>8</cp:revision>
  <dcterms:created xsi:type="dcterms:W3CDTF">2024-02-20T00:25:13Z</dcterms:created>
  <dcterms:modified xsi:type="dcterms:W3CDTF">2025-08-25T19:31:18Z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c3b1a8e-41ed-4bc7-92d1-0305fbefd661_Enabled">
    <vt:lpwstr>true</vt:lpwstr>
  </property>
  <property fmtid="{D5CDD505-2E9C-101B-9397-08002B2CF9AE}" pid="3" name="MSIP_Label_ec3b1a8e-41ed-4bc7-92d1-0305fbefd661_SetDate">
    <vt:lpwstr>2025-08-08T20:22:04Z</vt:lpwstr>
  </property>
  <property fmtid="{D5CDD505-2E9C-101B-9397-08002B2CF9AE}" pid="4" name="MSIP_Label_ec3b1a8e-41ed-4bc7-92d1-0305fbefd661_Method">
    <vt:lpwstr>Standard</vt:lpwstr>
  </property>
  <property fmtid="{D5CDD505-2E9C-101B-9397-08002B2CF9AE}" pid="5" name="MSIP_Label_ec3b1a8e-41ed-4bc7-92d1-0305fbefd661_Name">
    <vt:lpwstr>M365-General - Anyone (Unrestricted)-Prod</vt:lpwstr>
  </property>
  <property fmtid="{D5CDD505-2E9C-101B-9397-08002B2CF9AE}" pid="6" name="MSIP_Label_ec3b1a8e-41ed-4bc7-92d1-0305fbefd661_SiteId">
    <vt:lpwstr>70af547c-69ab-416d-b4a6-543b5ce52b99</vt:lpwstr>
  </property>
  <property fmtid="{D5CDD505-2E9C-101B-9397-08002B2CF9AE}" pid="7" name="MSIP_Label_ec3b1a8e-41ed-4bc7-92d1-0305fbefd661_ActionId">
    <vt:lpwstr>6c9e97ac-bf6c-4971-b2da-1bdf21814f2f</vt:lpwstr>
  </property>
  <property fmtid="{D5CDD505-2E9C-101B-9397-08002B2CF9AE}" pid="8" name="MSIP_Label_ec3b1a8e-41ed-4bc7-92d1-0305fbefd661_ContentBits">
    <vt:lpwstr>0</vt:lpwstr>
  </property>
  <property fmtid="{D5CDD505-2E9C-101B-9397-08002B2CF9AE}" pid="9" name="MSIP_Label_ec3b1a8e-41ed-4bc7-92d1-0305fbefd661_Tag">
    <vt:lpwstr>10, 3, 0, 1</vt:lpwstr>
  </property>
</Properties>
</file>